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Lst>
  <p:notesMasterIdLst>
    <p:notesMasterId r:id="rId31"/>
  </p:notesMasterIdLst>
  <p:sldIdLst>
    <p:sldId id="256" r:id="rId5"/>
    <p:sldId id="289" r:id="rId6"/>
    <p:sldId id="317" r:id="rId7"/>
    <p:sldId id="257" r:id="rId8"/>
    <p:sldId id="260" r:id="rId9"/>
    <p:sldId id="286" r:id="rId10"/>
    <p:sldId id="258" r:id="rId11"/>
    <p:sldId id="290" r:id="rId12"/>
    <p:sldId id="263" r:id="rId13"/>
    <p:sldId id="262" r:id="rId14"/>
    <p:sldId id="276" r:id="rId15"/>
    <p:sldId id="274" r:id="rId16"/>
    <p:sldId id="264" r:id="rId17"/>
    <p:sldId id="270" r:id="rId18"/>
    <p:sldId id="278" r:id="rId19"/>
    <p:sldId id="282" r:id="rId20"/>
    <p:sldId id="283" r:id="rId21"/>
    <p:sldId id="280" r:id="rId22"/>
    <p:sldId id="279" r:id="rId23"/>
    <p:sldId id="315" r:id="rId24"/>
    <p:sldId id="316" r:id="rId25"/>
    <p:sldId id="277" r:id="rId26"/>
    <p:sldId id="291" r:id="rId27"/>
    <p:sldId id="287" r:id="rId28"/>
    <p:sldId id="265"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8F2DE-C08A-48D0-9E00-3766D8E97E71}" v="11" dt="2023-08-25T18:29:51.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58" autoAdjust="0"/>
    <p:restoredTop sz="76353" autoAdjust="0"/>
  </p:normalViewPr>
  <p:slideViewPr>
    <p:cSldViewPr snapToGrid="0" snapToObjects="1">
      <p:cViewPr varScale="1">
        <p:scale>
          <a:sx n="48" d="100"/>
          <a:sy n="48" d="100"/>
        </p:scale>
        <p:origin x="167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AF0B9-B791-4378-B573-DDC7199AF0D9}" type="datetimeFigureOut">
              <a:rPr lang="en-US" smtClean="0"/>
              <a:t>9/27/2023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BE511-0B8B-4937-A477-10F91184C1C1}" type="slidenum">
              <a:rPr lang="en-US" smtClean="0"/>
              <a:t>‹#›</a:t>
            </a:fld>
            <a:endParaRPr lang="en-US"/>
          </a:p>
        </p:txBody>
      </p:sp>
    </p:spTree>
    <p:extLst>
      <p:ext uri="{BB962C8B-B14F-4D97-AF65-F5344CB8AC3E}">
        <p14:creationId xmlns:p14="http://schemas.microsoft.com/office/powerpoint/2010/main" val="184254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Fuguitt Families! </a:t>
            </a:r>
          </a:p>
        </p:txBody>
      </p:sp>
      <p:sp>
        <p:nvSpPr>
          <p:cNvPr id="4" name="Slide Number Placeholder 3"/>
          <p:cNvSpPr>
            <a:spLocks noGrp="1"/>
          </p:cNvSpPr>
          <p:nvPr>
            <p:ph type="sldNum" sz="quarter" idx="10"/>
          </p:nvPr>
        </p:nvSpPr>
        <p:spPr/>
        <p:txBody>
          <a:bodyPr/>
          <a:lstStyle/>
          <a:p>
            <a:fld id="{313BE511-0B8B-4937-A477-10F91184C1C1}" type="slidenum">
              <a:rPr lang="en-US" smtClean="0"/>
              <a:t>1</a:t>
            </a:fld>
            <a:endParaRPr lang="en-US"/>
          </a:p>
        </p:txBody>
      </p:sp>
    </p:spTree>
    <p:extLst>
      <p:ext uri="{BB962C8B-B14F-4D97-AF65-F5344CB8AC3E}">
        <p14:creationId xmlns:p14="http://schemas.microsoft.com/office/powerpoint/2010/main" val="5313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Arial" panose="020B0604020202020204" pitchFamily="34" charset="0"/>
              </a:rPr>
              <a:t>Title I School-Parent-Student Compact</a:t>
            </a:r>
            <a:r>
              <a:rPr lang="en-US" altLang="en-US" dirty="0">
                <a:latin typeface="Arial" panose="020B0604020202020204" pitchFamily="34" charset="0"/>
              </a:rPr>
              <a:t> – outlines how parents, the entire school staff, and students will share the responsibility for improved student academic achievement. Must be reviewed and revised annually with parents. </a:t>
            </a:r>
          </a:p>
          <a:p>
            <a:pPr lvl="1"/>
            <a:r>
              <a:rPr lang="en-US" altLang="en-US" dirty="0">
                <a:latin typeface="Arial" panose="020B0604020202020204" pitchFamily="34" charset="0"/>
              </a:rPr>
              <a:t>Explain that Title I parents can be involved in reviewing and updating the school/parent policy each year (provide the dates/times for the meeting if available)</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12</a:t>
            </a:fld>
            <a:endParaRPr lang="en-US"/>
          </a:p>
        </p:txBody>
      </p:sp>
    </p:spTree>
    <p:extLst>
      <p:ext uri="{BB962C8B-B14F-4D97-AF65-F5344CB8AC3E}">
        <p14:creationId xmlns:p14="http://schemas.microsoft.com/office/powerpoint/2010/main" val="370643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13</a:t>
            </a:fld>
            <a:endParaRPr lang="en-US"/>
          </a:p>
        </p:txBody>
      </p:sp>
    </p:spTree>
    <p:extLst>
      <p:ext uri="{BB962C8B-B14F-4D97-AF65-F5344CB8AC3E}">
        <p14:creationId xmlns:p14="http://schemas.microsoft.com/office/powerpoint/2010/main" val="1432553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PAC representative in slide and email Amy Brown the contact at dodgeam@pcsb.org </a:t>
            </a:r>
          </a:p>
        </p:txBody>
      </p:sp>
      <p:sp>
        <p:nvSpPr>
          <p:cNvPr id="4" name="Slide Number Placeholder 3"/>
          <p:cNvSpPr>
            <a:spLocks noGrp="1"/>
          </p:cNvSpPr>
          <p:nvPr>
            <p:ph type="sldNum" sz="quarter" idx="10"/>
          </p:nvPr>
        </p:nvSpPr>
        <p:spPr/>
        <p:txBody>
          <a:bodyPr/>
          <a:lstStyle/>
          <a:p>
            <a:fld id="{313BE511-0B8B-4937-A477-10F91184C1C1}" type="slidenum">
              <a:rPr lang="en-US" smtClean="0"/>
              <a:t>14</a:t>
            </a:fld>
            <a:endParaRPr lang="en-US"/>
          </a:p>
        </p:txBody>
      </p:sp>
    </p:spTree>
    <p:extLst>
      <p:ext uri="{BB962C8B-B14F-4D97-AF65-F5344CB8AC3E}">
        <p14:creationId xmlns:p14="http://schemas.microsoft.com/office/powerpoint/2010/main" val="182353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follow the link </a:t>
            </a:r>
            <a:r>
              <a:rPr lang="en-US" dirty="0" err="1"/>
              <a:t>EduDataPortal</a:t>
            </a:r>
            <a:r>
              <a:rPr lang="en-US" dirty="0"/>
              <a:t> select Pinellas County and search by school. </a:t>
            </a:r>
          </a:p>
        </p:txBody>
      </p:sp>
      <p:sp>
        <p:nvSpPr>
          <p:cNvPr id="4" name="Slide Number Placeholder 3"/>
          <p:cNvSpPr>
            <a:spLocks noGrp="1"/>
          </p:cNvSpPr>
          <p:nvPr>
            <p:ph type="sldNum" sz="quarter" idx="10"/>
          </p:nvPr>
        </p:nvSpPr>
        <p:spPr/>
        <p:txBody>
          <a:bodyPr/>
          <a:lstStyle/>
          <a:p>
            <a:fld id="{313BE511-0B8B-4937-A477-10F91184C1C1}" type="slidenum">
              <a:rPr lang="en-US" smtClean="0"/>
              <a:t>16</a:t>
            </a:fld>
            <a:endParaRPr lang="en-US"/>
          </a:p>
        </p:txBody>
      </p:sp>
    </p:spTree>
    <p:extLst>
      <p:ext uri="{BB962C8B-B14F-4D97-AF65-F5344CB8AC3E}">
        <p14:creationId xmlns:p14="http://schemas.microsoft.com/office/powerpoint/2010/main" val="233857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curriculum, instruction and assessments are based on student-centered expectations.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17</a:t>
            </a:fld>
            <a:endParaRPr lang="en-US"/>
          </a:p>
        </p:txBody>
      </p:sp>
    </p:spTree>
    <p:extLst>
      <p:ext uri="{BB962C8B-B14F-4D97-AF65-F5344CB8AC3E}">
        <p14:creationId xmlns:p14="http://schemas.microsoft.com/office/powerpoint/2010/main" val="1777259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latin typeface="Arial" panose="020B0604020202020204" pitchFamily="34" charset="0"/>
              </a:rPr>
              <a:t>This slide is optional if this will be discussed with classroom teacher </a:t>
            </a:r>
          </a:p>
          <a:p>
            <a:pPr marL="228600" indent="-228600"/>
            <a:r>
              <a:rPr lang="en-US" altLang="en-US" dirty="0">
                <a:latin typeface="Arial" panose="020B0604020202020204" pitchFamily="34" charset="0"/>
              </a:rPr>
              <a:t>School’s Curriculum</a:t>
            </a:r>
          </a:p>
          <a:p>
            <a:pPr marL="228600" indent="-228600"/>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18</a:t>
            </a:fld>
            <a:endParaRPr lang="en-US"/>
          </a:p>
        </p:txBody>
      </p:sp>
    </p:spTree>
    <p:extLst>
      <p:ext uri="{BB962C8B-B14F-4D97-AF65-F5344CB8AC3E}">
        <p14:creationId xmlns:p14="http://schemas.microsoft.com/office/powerpoint/2010/main" val="140781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a:lstStyle/>
          <a:p>
            <a:fld id="{313BE511-0B8B-4937-A477-10F91184C1C1}" type="slidenum">
              <a:rPr lang="en-US" smtClean="0"/>
              <a:t>19</a:t>
            </a:fld>
            <a:endParaRPr lang="en-US"/>
          </a:p>
        </p:txBody>
      </p:sp>
    </p:spTree>
    <p:extLst>
      <p:ext uri="{BB962C8B-B14F-4D97-AF65-F5344CB8AC3E}">
        <p14:creationId xmlns:p14="http://schemas.microsoft.com/office/powerpoint/2010/main" val="305646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20</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Personalize with all ways you connect with families. </a:t>
            </a:r>
          </a:p>
        </p:txBody>
      </p:sp>
      <p:sp>
        <p:nvSpPr>
          <p:cNvPr id="4" name="Slide Number Placeholder 3"/>
          <p:cNvSpPr>
            <a:spLocks noGrp="1"/>
          </p:cNvSpPr>
          <p:nvPr>
            <p:ph type="sldNum" sz="quarter" idx="10"/>
          </p:nvPr>
        </p:nvSpPr>
        <p:spPr/>
        <p:txBody>
          <a:bodyPr/>
          <a:lstStyle/>
          <a:p>
            <a:fld id="{313BE511-0B8B-4937-A477-10F91184C1C1}" type="slidenum">
              <a:rPr lang="en-US" smtClean="0"/>
              <a:t>25</a:t>
            </a:fld>
            <a:endParaRPr lang="en-US"/>
          </a:p>
        </p:txBody>
      </p:sp>
    </p:spTree>
    <p:extLst>
      <p:ext uri="{BB962C8B-B14F-4D97-AF65-F5344CB8AC3E}">
        <p14:creationId xmlns:p14="http://schemas.microsoft.com/office/powerpoint/2010/main" val="256125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4</a:t>
            </a:fld>
            <a:endParaRPr lang="en-US"/>
          </a:p>
        </p:txBody>
      </p:sp>
    </p:spTree>
    <p:extLst>
      <p:ext uri="{BB962C8B-B14F-4D97-AF65-F5344CB8AC3E}">
        <p14:creationId xmlns:p14="http://schemas.microsoft.com/office/powerpoint/2010/main" val="4119159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26</a:t>
            </a:fld>
            <a:endParaRPr lang="en-US"/>
          </a:p>
        </p:txBody>
      </p:sp>
    </p:spTree>
    <p:extLst>
      <p:ext uri="{BB962C8B-B14F-4D97-AF65-F5344CB8AC3E}">
        <p14:creationId xmlns:p14="http://schemas.microsoft.com/office/powerpoint/2010/main" val="422141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 Decisions and Planning on How to Use Title I funds based on needs assessment.</a:t>
            </a:r>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5</a:t>
            </a:fld>
            <a:endParaRPr lang="en-US"/>
          </a:p>
        </p:txBody>
      </p:sp>
    </p:spTree>
    <p:extLst>
      <p:ext uri="{BB962C8B-B14F-4D97-AF65-F5344CB8AC3E}">
        <p14:creationId xmlns:p14="http://schemas.microsoft.com/office/powerpoint/2010/main" val="100870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BE511-0B8B-4937-A477-10F91184C1C1}" type="slidenum">
              <a:rPr lang="en-US" smtClean="0"/>
              <a:t>6</a:t>
            </a:fld>
            <a:endParaRPr lang="en-US"/>
          </a:p>
        </p:txBody>
      </p:sp>
    </p:spTree>
    <p:extLst>
      <p:ext uri="{BB962C8B-B14F-4D97-AF65-F5344CB8AC3E}">
        <p14:creationId xmlns:p14="http://schemas.microsoft.com/office/powerpoint/2010/main" val="230352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Title I funds are used to supplement the program at the school by providing funds which support the following types of activities:</a:t>
            </a:r>
          </a:p>
          <a:p>
            <a:r>
              <a:rPr lang="en-US" altLang="en-US" dirty="0">
                <a:latin typeface="Arial"/>
                <a:cs typeface="Arial"/>
              </a:rPr>
              <a:t>*MTSS Coach works with teachers to identify and train on interventions, curriculum strategies and assists with providing direct instruction to students.</a:t>
            </a:r>
            <a:endParaRPr lang="en-US" altLang="en-US" dirty="0">
              <a:latin typeface="Arial" panose="020B0604020202020204" pitchFamily="34" charset="0"/>
              <a:cs typeface="Arial"/>
            </a:endParaRPr>
          </a:p>
          <a:p>
            <a:pPr>
              <a:buFontTx/>
              <a:buChar char="•"/>
            </a:pPr>
            <a:r>
              <a:rPr lang="en-US" altLang="en-US" dirty="0">
                <a:latin typeface="Arial"/>
                <a:cs typeface="Arial"/>
              </a:rPr>
              <a:t>Additional teachers and paraprofessionals to create smaller classes</a:t>
            </a:r>
          </a:p>
          <a:p>
            <a:pPr eaLnBrk="1" hangingPunct="1">
              <a:buFontTx/>
              <a:buChar char="•"/>
            </a:pPr>
            <a:r>
              <a:rPr lang="en-US" altLang="en-US" dirty="0">
                <a:latin typeface="Arial" panose="020B0604020202020204" pitchFamily="34" charset="0"/>
              </a:rPr>
              <a:t>Additional training for school staff</a:t>
            </a:r>
          </a:p>
          <a:p>
            <a:pPr eaLnBrk="1" hangingPunct="1">
              <a:buFontTx/>
              <a:buChar char="•"/>
            </a:pPr>
            <a:r>
              <a:rPr lang="en-US" altLang="en-US" dirty="0">
                <a:latin typeface="Arial" panose="020B0604020202020204" pitchFamily="34" charset="0"/>
              </a:rPr>
              <a:t>Extra time for instruction (Before and/or after school programs)</a:t>
            </a:r>
          </a:p>
          <a:p>
            <a:pPr eaLnBrk="1" hangingPunct="1">
              <a:buFontTx/>
              <a:buChar char="•"/>
            </a:pPr>
            <a:r>
              <a:rPr lang="en-US" altLang="en-US" dirty="0">
                <a:latin typeface="Arial" panose="020B0604020202020204" pitchFamily="34" charset="0"/>
              </a:rPr>
              <a:t>Parent and Family Engagement Activities </a:t>
            </a:r>
          </a:p>
          <a:p>
            <a:pPr eaLnBrk="1" hangingPunct="1">
              <a:buFontTx/>
              <a:buChar char="•"/>
            </a:pPr>
            <a:r>
              <a:rPr lang="en-US" altLang="en-US" dirty="0">
                <a:latin typeface="Arial" panose="020B0604020202020204" pitchFamily="34" charset="0"/>
              </a:rPr>
              <a:t>A variety of supplemental teaching methods and materials</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7</a:t>
            </a:fld>
            <a:endParaRPr lang="en-US"/>
          </a:p>
        </p:txBody>
      </p:sp>
    </p:spTree>
    <p:extLst>
      <p:ext uri="{BB962C8B-B14F-4D97-AF65-F5344CB8AC3E}">
        <p14:creationId xmlns:p14="http://schemas.microsoft.com/office/powerpoint/2010/main" val="220199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BE511-0B8B-4937-A477-10F91184C1C1}" type="slidenum">
              <a:rPr lang="en-US" smtClean="0"/>
              <a:t>8</a:t>
            </a:fld>
            <a:endParaRPr lang="en-US"/>
          </a:p>
        </p:txBody>
      </p:sp>
    </p:spTree>
    <p:extLst>
      <p:ext uri="{BB962C8B-B14F-4D97-AF65-F5344CB8AC3E}">
        <p14:creationId xmlns:p14="http://schemas.microsoft.com/office/powerpoint/2010/main" val="320707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Principal’s Attestation provides the number of teachers that are non highly qualified or teaching out of field</a:t>
            </a:r>
          </a:p>
          <a:p>
            <a:pPr marL="228600" indent="-228600"/>
            <a:r>
              <a:rPr lang="en-US" altLang="en-US" dirty="0">
                <a:latin typeface="Arial" panose="020B0604020202020204" pitchFamily="34" charset="0"/>
              </a:rPr>
              <a:t>Parents Rights under ESEA</a:t>
            </a:r>
          </a:p>
          <a:p>
            <a:pPr marL="228600" indent="-228600"/>
            <a:r>
              <a:rPr lang="en-US" altLang="en-US" dirty="0">
                <a:latin typeface="Arial" panose="020B0604020202020204" pitchFamily="34" charset="0"/>
              </a:rPr>
              <a:t>Request the qualifications of your child’s teacher</a:t>
            </a:r>
          </a:p>
          <a:p>
            <a:pPr marL="228600" indent="-228600">
              <a:buFontTx/>
              <a:buChar char="•"/>
            </a:pPr>
            <a:r>
              <a:rPr lang="en-US" altLang="en-US" dirty="0">
                <a:latin typeface="Arial" panose="020B0604020202020204" pitchFamily="34" charset="0"/>
              </a:rPr>
              <a:t>Be notified if your child is taught for more than 4 consecutive weeks by a teacher who is not highly qualified</a:t>
            </a:r>
          </a:p>
          <a:p>
            <a:pPr marL="228600" indent="-228600">
              <a:buFontTx/>
              <a:buChar char="•"/>
            </a:pPr>
            <a:r>
              <a:rPr lang="en-US" altLang="en-US" dirty="0">
                <a:latin typeface="Arial" panose="020B0604020202020204" pitchFamily="34" charset="0"/>
              </a:rPr>
              <a:t>Request opportunities for regular meetings with staff in order to make suggestions</a:t>
            </a:r>
          </a:p>
          <a:p>
            <a:pPr marL="228600" indent="-228600">
              <a:buFontTx/>
              <a:buChar char="•"/>
            </a:pPr>
            <a:r>
              <a:rPr lang="en-US" altLang="en-US" dirty="0">
                <a:latin typeface="Arial" panose="020B0604020202020204" pitchFamily="34" charset="0"/>
              </a:rPr>
              <a:t>Participate in decisions relating to the education of your child</a:t>
            </a:r>
          </a:p>
          <a:p>
            <a:pPr marL="228600" indent="-228600">
              <a:buFontTx/>
              <a:buChar char="•"/>
            </a:pPr>
            <a:r>
              <a:rPr lang="en-US" altLang="en-US" dirty="0">
                <a:latin typeface="Arial" panose="020B0604020202020204" pitchFamily="34" charset="0"/>
              </a:rPr>
              <a:t>Submit a written comment on the school-wide program plan when the school makes the plan available to the district (if you are not satisfied with the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9</a:t>
            </a:fld>
            <a:endParaRPr lang="en-US"/>
          </a:p>
        </p:txBody>
      </p:sp>
    </p:spTree>
    <p:extLst>
      <p:ext uri="{BB962C8B-B14F-4D97-AF65-F5344CB8AC3E}">
        <p14:creationId xmlns:p14="http://schemas.microsoft.com/office/powerpoint/2010/main" val="387217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timeline and how does your school gather input. (Surveys, suggestion box, links to school personnel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Title I Schoolwide Plan should only include Comprehensive Needs Assessment, Areas of Focus, Program Implementation, Professional Development (No names or salaries)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10</a:t>
            </a:fld>
            <a:endParaRPr lang="en-US"/>
          </a:p>
        </p:txBody>
      </p:sp>
    </p:spTree>
    <p:extLst>
      <p:ext uri="{BB962C8B-B14F-4D97-AF65-F5344CB8AC3E}">
        <p14:creationId xmlns:p14="http://schemas.microsoft.com/office/powerpoint/2010/main" val="306806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Section 1112 of ESEA requires meaningful involvement of parents in the decisions made at the school. Specifically, parents are required to be involved in the development, implementation, review and revisions of the Parent and Family Engagement Plan, School-wide Plan (School Improvement Plan) and the Parent-School Compact. Parents are also required to be involved in the development of district wide policies. </a:t>
            </a:r>
          </a:p>
          <a:p>
            <a:endParaRPr lang="en-US" altLang="en-US" dirty="0">
              <a:latin typeface="Arial" panose="020B0604020202020204" pitchFamily="34" charset="0"/>
            </a:endParaRPr>
          </a:p>
          <a:p>
            <a:r>
              <a:rPr lang="en-US" altLang="en-US" b="1" u="sng" dirty="0">
                <a:latin typeface="Arial" panose="020B0604020202020204" pitchFamily="34" charset="0"/>
              </a:rPr>
              <a:t>Title I District Parent and Family Engagement Plan</a:t>
            </a:r>
            <a:r>
              <a:rPr lang="en-US" altLang="en-US" dirty="0">
                <a:latin typeface="Arial" panose="020B0604020202020204" pitchFamily="34" charset="0"/>
              </a:rPr>
              <a:t>– how the district involves parents and families and build schools’ and parents’ capacity for strong parent and family engagement and to help their children succeed.   Must be reviewed and revised annually with parents.</a:t>
            </a:r>
          </a:p>
          <a:p>
            <a:pPr marL="742950" lvl="1" indent="-285750"/>
            <a:r>
              <a:rPr lang="en-US" altLang="en-US" dirty="0">
                <a:latin typeface="Arial" panose="020B0604020202020204" pitchFamily="34" charset="0"/>
              </a:rPr>
              <a:t>Explain that Title I parents can be involved in reviewing and updating the policy each year (provide the dates/times for the virtual meeting if available)</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11</a:t>
            </a:fld>
            <a:endParaRPr lang="en-US"/>
          </a:p>
        </p:txBody>
      </p:sp>
    </p:spTree>
    <p:extLst>
      <p:ext uri="{BB962C8B-B14F-4D97-AF65-F5344CB8AC3E}">
        <p14:creationId xmlns:p14="http://schemas.microsoft.com/office/powerpoint/2010/main" val="1906461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9/27/2023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csb.org/woodlawn-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pcsb.org/titleon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dudata.fldoe.org/" TargetMode="Externa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s://feaweb.org/fsa-transition-to-fas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flgov.com/2021/09/14/governor-desantis-announces-end-of-the-high-stakes-fsa-testing-to-become-the-first-state-in-the-nation-to-fully-transition-to-progress-monitoring/" TargetMode="External"/><Relationship Id="rId5" Type="http://schemas.openxmlformats.org/officeDocument/2006/relationships/hyperlink" Target="https://www.pexels.com/photo/background-book-stack-books-close-up-1148399/" TargetMode="Externa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pcsb.org/Page/32836" TargetMode="External"/><Relationship Id="rId7" Type="http://schemas.openxmlformats.org/officeDocument/2006/relationships/hyperlink" Target="https://www.pcsb.org/Page/418" TargetMode="External"/><Relationship Id="rId2" Type="http://schemas.openxmlformats.org/officeDocument/2006/relationships/hyperlink" Target="mailto:thomassc@pcsb.org" TargetMode="External"/><Relationship Id="rId1" Type="http://schemas.openxmlformats.org/officeDocument/2006/relationships/slideLayout" Target="../slideLayouts/slideLayout6.xml"/><Relationship Id="rId6" Type="http://schemas.openxmlformats.org/officeDocument/2006/relationships/hyperlink" Target="https://www.pcsb.org/Page/26534" TargetMode="External"/><Relationship Id="rId5" Type="http://schemas.openxmlformats.org/officeDocument/2006/relationships/hyperlink" Target="https://www.pcsb.org/Page/461" TargetMode="External"/><Relationship Id="rId4" Type="http://schemas.openxmlformats.org/officeDocument/2006/relationships/hyperlink" Target="https://www.pcsb.org/Page/45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658" y="940199"/>
            <a:ext cx="5243945" cy="1407330"/>
          </a:xfrm>
        </p:spPr>
        <p:txBody>
          <a:bodyPr>
            <a:normAutofit fontScale="90000"/>
          </a:bodyPr>
          <a:lstStyle/>
          <a:p>
            <a:r>
              <a:rPr lang="en-US" altLang="en-US" b="1" dirty="0"/>
              <a:t>Title I  Annual Parent Meeting</a:t>
            </a:r>
            <a:endParaRPr lang="en-US" dirty="0"/>
          </a:p>
        </p:txBody>
      </p:sp>
      <p:sp>
        <p:nvSpPr>
          <p:cNvPr id="3" name="Subtitle 2"/>
          <p:cNvSpPr>
            <a:spLocks noGrp="1"/>
          </p:cNvSpPr>
          <p:nvPr>
            <p:ph type="subTitle" idx="1"/>
          </p:nvPr>
        </p:nvSpPr>
        <p:spPr>
          <a:xfrm>
            <a:off x="2974429" y="2347529"/>
            <a:ext cx="5936402" cy="2850717"/>
          </a:xfrm>
        </p:spPr>
        <p:txBody>
          <a:bodyPr>
            <a:normAutofit/>
          </a:bodyPr>
          <a:lstStyle/>
          <a:p>
            <a:pPr>
              <a:defRPr/>
            </a:pPr>
            <a:r>
              <a:rPr lang="en-US" sz="2400"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Woodlawn  Elementary School</a:t>
            </a:r>
          </a:p>
          <a:p>
            <a:pPr>
              <a:defRPr/>
            </a:pPr>
            <a:r>
              <a:rPr lang="en-US" sz="2400"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August 30</a:t>
            </a:r>
            <a:r>
              <a:rPr lang="en-US" sz="240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 2023</a:t>
            </a:r>
            <a:endParaRPr lang="en-US" sz="2400"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defRPr/>
            </a:pPr>
            <a:endParaRPr lang="en-US" sz="2400"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defRPr/>
            </a:pPr>
            <a:r>
              <a:rPr lang="en-US" sz="2400"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Principal: Vickie Graham</a:t>
            </a:r>
          </a:p>
          <a:p>
            <a:pPr>
              <a:defRPr/>
            </a:pPr>
            <a:r>
              <a:rPr lang="en-US" sz="2400"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 Assistant Principal: Gwendetta Richards</a:t>
            </a:r>
          </a:p>
          <a:p>
            <a:endParaRPr lang="en-US" dirty="0"/>
          </a:p>
        </p:txBody>
      </p:sp>
      <p:pic>
        <p:nvPicPr>
          <p:cNvPr id="6" name="Picture 5" descr="PCS_Primary_Logo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187" y="5930579"/>
            <a:ext cx="1569723" cy="749810"/>
          </a:xfrm>
          <a:prstGeom prst="rect">
            <a:avLst/>
          </a:prstGeom>
        </p:spPr>
      </p:pic>
      <p:pic>
        <p:nvPicPr>
          <p:cNvPr id="7" name="Picture 6">
            <a:extLst>
              <a:ext uri="{FF2B5EF4-FFF2-40B4-BE49-F238E27FC236}">
                <a16:creationId xmlns:a16="http://schemas.microsoft.com/office/drawing/2014/main" id="{6F4E1195-DD3C-9262-CC44-F38E77466B4E}"/>
              </a:ext>
            </a:extLst>
          </p:cNvPr>
          <p:cNvPicPr>
            <a:picLocks noChangeAspect="1"/>
          </p:cNvPicPr>
          <p:nvPr/>
        </p:nvPicPr>
        <p:blipFill>
          <a:blip r:embed="rId4"/>
          <a:stretch>
            <a:fillRect/>
          </a:stretch>
        </p:blipFill>
        <p:spPr>
          <a:xfrm>
            <a:off x="579397" y="1340277"/>
            <a:ext cx="2427387" cy="2290819"/>
          </a:xfrm>
          <a:prstGeom prst="rect">
            <a:avLst/>
          </a:prstGeom>
        </p:spPr>
      </p:pic>
    </p:spTree>
    <p:extLst>
      <p:ext uri="{BB962C8B-B14F-4D97-AF65-F5344CB8AC3E}">
        <p14:creationId xmlns:p14="http://schemas.microsoft.com/office/powerpoint/2010/main" val="293921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Parent’s Right to Know</a:t>
            </a:r>
            <a:endParaRPr lang="en-US" dirty="0"/>
          </a:p>
        </p:txBody>
      </p:sp>
      <p:sp>
        <p:nvSpPr>
          <p:cNvPr id="3" name="Content Placeholder 2"/>
          <p:cNvSpPr>
            <a:spLocks noGrp="1"/>
          </p:cNvSpPr>
          <p:nvPr>
            <p:ph sz="quarter" idx="13"/>
          </p:nvPr>
        </p:nvSpPr>
        <p:spPr>
          <a:xfrm>
            <a:off x="457201" y="2431915"/>
            <a:ext cx="8044774" cy="4270442"/>
          </a:xfrm>
        </p:spPr>
        <p:txBody>
          <a:bodyPr>
            <a:normAutofit fontScale="47500" lnSpcReduction="20000"/>
          </a:bodyPr>
          <a:lstStyle/>
          <a:p>
            <a:pPr marL="0" indent="0">
              <a:buClr>
                <a:schemeClr val="accent3"/>
              </a:buClr>
              <a:buNone/>
              <a:defRPr/>
            </a:pPr>
            <a:r>
              <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law requires that all Title I schools and families work together.  </a:t>
            </a:r>
          </a:p>
          <a:p>
            <a:pPr marL="0" indent="0">
              <a:buClr>
                <a:schemeClr val="accent3"/>
              </a:buClr>
              <a:buNone/>
              <a:defRPr/>
            </a:pPr>
            <a:endPar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a:t>
            </a:r>
          </a:p>
          <a:p>
            <a:pPr marL="0" indent="0">
              <a:buClr>
                <a:schemeClr val="accent3"/>
              </a:buClr>
              <a:buNone/>
              <a:defRPr/>
            </a:pPr>
            <a:endPar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accent3"/>
              </a:buClr>
              <a:buFont typeface="Wingdings 2"/>
              <a:buChar char=""/>
              <a:defRPr/>
            </a:pPr>
            <a:r>
              <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a:p>
            <a:pPr>
              <a:buClr>
                <a:schemeClr val="accent3"/>
              </a:buClr>
              <a:buFont typeface="Wingdings 2"/>
              <a:buChar char=""/>
              <a:defRPr/>
            </a:pPr>
            <a:r>
              <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a:buClr>
                <a:schemeClr val="accent3"/>
              </a:buClr>
              <a:buFont typeface="Wingdings 2"/>
              <a:buChar char=""/>
              <a:defRPr/>
            </a:pPr>
            <a:r>
              <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(PFEP) for the school and district </a:t>
            </a:r>
          </a:p>
          <a:p>
            <a:pPr>
              <a:buClr>
                <a:schemeClr val="accent3"/>
              </a:buClr>
              <a:buFont typeface="Wingdings 2"/>
              <a:buChar char=""/>
              <a:defRPr/>
            </a:pPr>
            <a:r>
              <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indent="0">
              <a:buClr>
                <a:schemeClr val="accent3"/>
              </a:buClr>
              <a:buNone/>
              <a:defRPr/>
            </a:pPr>
            <a:endPar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4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may request and attend virtual or in-person meetings to express your opinions and to formulate suggestions and to participate, as appropriate, in decisions relating to the education of your children.</a:t>
            </a:r>
          </a:p>
          <a:p>
            <a:pPr marL="0" indent="0">
              <a:buClr>
                <a:schemeClr val="accent3"/>
              </a:buClr>
              <a:buNone/>
              <a:defRPr/>
            </a:pPr>
            <a:endParaRPr lang="en-US" sz="3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3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sz="31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spTree>
    <p:extLst>
      <p:ext uri="{BB962C8B-B14F-4D97-AF65-F5344CB8AC3E}">
        <p14:creationId xmlns:p14="http://schemas.microsoft.com/office/powerpoint/2010/main" val="382575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B4E6-47C6-4D51-A271-5B978518FAA0}"/>
              </a:ext>
            </a:extLst>
          </p:cNvPr>
          <p:cNvSpPr>
            <a:spLocks noGrp="1"/>
          </p:cNvSpPr>
          <p:nvPr>
            <p:ph type="title"/>
          </p:nvPr>
        </p:nvSpPr>
        <p:spPr/>
        <p:txBody>
          <a:bodyPr>
            <a:normAutofit fontScale="90000"/>
          </a:bodyPr>
          <a:lstStyle/>
          <a:p>
            <a:r>
              <a:rPr lang="en-US" dirty="0"/>
              <a:t>Working Together for Student Success</a:t>
            </a:r>
          </a:p>
        </p:txBody>
      </p:sp>
      <p:sp>
        <p:nvSpPr>
          <p:cNvPr id="3" name="Content Placeholder 2">
            <a:extLst>
              <a:ext uri="{FF2B5EF4-FFF2-40B4-BE49-F238E27FC236}">
                <a16:creationId xmlns:a16="http://schemas.microsoft.com/office/drawing/2014/main" id="{B8DBB1B6-6E29-4488-9C8D-D7933BD8BC10}"/>
              </a:ext>
            </a:extLst>
          </p:cNvPr>
          <p:cNvSpPr>
            <a:spLocks noGrp="1"/>
          </p:cNvSpPr>
          <p:nvPr>
            <p:ph sz="quarter" idx="13"/>
          </p:nvPr>
        </p:nvSpPr>
        <p:spPr>
          <a:xfrm>
            <a:off x="457200" y="2354094"/>
            <a:ext cx="8229600" cy="4387174"/>
          </a:xfrm>
        </p:spPr>
        <p:txBody>
          <a:bodyPr>
            <a:normAutofit fontScale="92500" lnSpcReduction="10000"/>
          </a:bodyPr>
          <a:lstStyle/>
          <a:p>
            <a:pPr marL="0" lvl="0" indent="0" algn="ctr">
              <a:buNone/>
            </a:pPr>
            <a:r>
              <a:rPr lang="en-US" sz="21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Where are these documents located?</a:t>
            </a:r>
          </a:p>
          <a:p>
            <a:pPr marL="0" lvl="0" indent="0" algn="ctr">
              <a:buNone/>
            </a:pPr>
            <a:endPar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buNone/>
            </a:pPr>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these documents at the Parent Station in the front office  and the school and district websites. We invite you to attend meetings or complete surveys to share your input…we need and want you to be involved.</a:t>
            </a:r>
          </a:p>
          <a:p>
            <a:pPr marL="0" lvl="0" indent="0">
              <a:buNone/>
            </a:pPr>
            <a:endPar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buNone/>
            </a:pPr>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Check out our website </a:t>
            </a:r>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https://www.pcsb.org/woodlawn-es</a:t>
            </a:r>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800" b="1" dirty="0"/>
              <a:t> </a:t>
            </a:r>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to view:</a:t>
            </a:r>
            <a:endParaRPr lang="en-US" sz="18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 </a:t>
            </a:r>
          </a:p>
          <a:p>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lvl="0"/>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Level Parent and Family Engagement Plan (PFEP) </a:t>
            </a:r>
          </a:p>
          <a:p>
            <a:pPr lvl="0"/>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Parent-School-Student Compact</a:t>
            </a:r>
          </a:p>
          <a:p>
            <a:pPr lvl="0"/>
            <a:endParaRPr lang="en-US" sz="18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Pinellas County School’s Parent and Family Engagement Plan at </a:t>
            </a:r>
            <a:r>
              <a:rPr lang="en-US" sz="1800" b="1" dirty="0">
                <a:latin typeface="Nirmala UI Semilight" panose="020B0402040204020203" pitchFamily="34" charset="0"/>
                <a:ea typeface="Nirmala UI Semilight" panose="020B0402040204020203" pitchFamily="34" charset="0"/>
                <a:cs typeface="Nirmala UI Semilight" panose="020B0402040204020203" pitchFamily="34" charset="0"/>
                <a:hlinkClick r:id="rId4"/>
              </a:rPr>
              <a:t>www.pcsb.org/titleone</a:t>
            </a:r>
            <a:r>
              <a:rPr lang="en-US" sz="1800"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and a summary is written in, “Title I Family &amp; School Partnership Overview”, which is given to all Title I families.</a:t>
            </a:r>
          </a:p>
          <a:p>
            <a:endParaRPr lang="en-US" dirty="0"/>
          </a:p>
        </p:txBody>
      </p:sp>
    </p:spTree>
    <p:extLst>
      <p:ext uri="{BB962C8B-B14F-4D97-AF65-F5344CB8AC3E}">
        <p14:creationId xmlns:p14="http://schemas.microsoft.com/office/powerpoint/2010/main" val="5466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0228"/>
            <a:ext cx="8229600" cy="1252728"/>
          </a:xfrm>
        </p:spPr>
        <p:txBody>
          <a:bodyPr>
            <a:normAutofit/>
          </a:bodyPr>
          <a:lstStyle/>
          <a:p>
            <a:r>
              <a:rPr lang="en-US" dirty="0"/>
              <a:t>Parent-School-Student Compact</a:t>
            </a:r>
          </a:p>
        </p:txBody>
      </p:sp>
      <p:sp>
        <p:nvSpPr>
          <p:cNvPr id="2" name="Content Placeholder 1"/>
          <p:cNvSpPr>
            <a:spLocks noGrp="1"/>
          </p:cNvSpPr>
          <p:nvPr>
            <p:ph sz="quarter" idx="13"/>
          </p:nvPr>
        </p:nvSpPr>
        <p:spPr>
          <a:xfrm>
            <a:off x="97276" y="2112647"/>
            <a:ext cx="7986409" cy="4599438"/>
          </a:xfrm>
        </p:spPr>
        <p:txBody>
          <a:bodyPr>
            <a:normAutofit lnSpcReduction="10000"/>
          </a:bodyPr>
          <a:lstStyle/>
          <a:p>
            <a:pPr marL="0" indent="0" algn="ctr">
              <a:buNone/>
            </a:pPr>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Every Title I school has a Compact or Agreement.</a:t>
            </a:r>
          </a:p>
          <a:p>
            <a:pPr marL="0" indent="0" algn="ctr">
              <a:buNone/>
            </a:pPr>
            <a:endPar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purpose of the compact is to foster student achievement. By signing the Parent-School-Student Compact, Woodlawn Elementary teachers, staff, parents and students agree to work together to share the responsibility of helping students meet or exceed state, district and school academic goals. </a:t>
            </a:r>
          </a:p>
          <a:p>
            <a:endPar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pPr marL="0" indent="0">
              <a:buNone/>
            </a:pPr>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participation!</a:t>
            </a:r>
          </a:p>
          <a:p>
            <a:endParaRPr lang="en-US" dirty="0"/>
          </a:p>
        </p:txBody>
      </p:sp>
      <p:sp>
        <p:nvSpPr>
          <p:cNvPr id="6" name="Content Placeholder 5">
            <a:extLst>
              <a:ext uri="{FF2B5EF4-FFF2-40B4-BE49-F238E27FC236}">
                <a16:creationId xmlns:a16="http://schemas.microsoft.com/office/drawing/2014/main" id="{6431F135-BFC3-42BE-9D97-1453375B2C35}"/>
              </a:ext>
            </a:extLst>
          </p:cNvPr>
          <p:cNvSpPr>
            <a:spLocks noGrp="1"/>
          </p:cNvSpPr>
          <p:nvPr>
            <p:ph sz="quarter" idx="14"/>
          </p:nvPr>
        </p:nvSpPr>
        <p:spPr>
          <a:xfrm flipV="1">
            <a:off x="8369300" y="6126479"/>
            <a:ext cx="98044"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6395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562" y="2490280"/>
            <a:ext cx="8326876" cy="4241259"/>
          </a:xfrm>
        </p:spPr>
        <p:txBody>
          <a:bodyPr>
            <a:normAutofit/>
          </a:bodyPr>
          <a:lstStyle/>
          <a:p>
            <a:pPr marL="0" lvl="0" indent="0">
              <a:buNone/>
            </a:pPr>
            <a:r>
              <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800100" lvl="1" indent="-342900">
              <a:buFont typeface="Arial" panose="020B0604020202020204" pitchFamily="34" charset="0"/>
              <a:buChar char="•"/>
            </a:pPr>
            <a:r>
              <a:rPr lang="en-US" sz="24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800100" lvl="1" indent="-342900">
              <a:buFont typeface="Arial" panose="020B0604020202020204" pitchFamily="34" charset="0"/>
              <a:buChar char="•"/>
            </a:pPr>
            <a:r>
              <a:rPr lang="en-US" sz="24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800100" lvl="1" indent="-342900">
              <a:buFont typeface="Arial" panose="020B0604020202020204" pitchFamily="34" charset="0"/>
              <a:buChar char="•"/>
            </a:pPr>
            <a:r>
              <a:rPr lang="en-US" sz="24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800100" lvl="1" indent="-342900">
              <a:buFont typeface="Arial" panose="020B0604020202020204" pitchFamily="34" charset="0"/>
              <a:buChar char="•"/>
            </a:pPr>
            <a:r>
              <a:rPr lang="en-US" sz="24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800100" lvl="1" indent="-342900">
              <a:buFont typeface="Arial" panose="020B0604020202020204" pitchFamily="34" charset="0"/>
              <a:buChar char="•"/>
            </a:pPr>
            <a:r>
              <a:rPr lang="en-US" sz="24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800100" lvl="1" indent="-342900">
              <a:buFont typeface="Arial" panose="020B0604020202020204" pitchFamily="34" charset="0"/>
              <a:buChar char="•"/>
            </a:pPr>
            <a:r>
              <a:rPr lang="en-US" sz="24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3" name="Title 2"/>
          <p:cNvSpPr>
            <a:spLocks noGrp="1"/>
          </p:cNvSpPr>
          <p:nvPr>
            <p:ph type="title"/>
          </p:nvPr>
        </p:nvSpPr>
        <p:spPr/>
        <p:txBody>
          <a:bodyPr>
            <a:normAutofit fontScale="90000"/>
          </a:bodyPr>
          <a:lstStyle/>
          <a:p>
            <a:r>
              <a:rPr lang="en-US" altLang="en-US" dirty="0"/>
              <a:t>Parent and Family Engagement Plan (PFEP)</a:t>
            </a:r>
            <a:endParaRPr lang="en-US" dirty="0"/>
          </a:p>
        </p:txBody>
      </p:sp>
    </p:spTree>
    <p:extLst>
      <p:ext uri="{BB962C8B-B14F-4D97-AF65-F5344CB8AC3E}">
        <p14:creationId xmlns:p14="http://schemas.microsoft.com/office/powerpoint/2010/main" val="43749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Parent Advisory Council (PAC)</a:t>
            </a:r>
            <a:endParaRPr lang="en-US" dirty="0"/>
          </a:p>
        </p:txBody>
      </p:sp>
      <p:sp>
        <p:nvSpPr>
          <p:cNvPr id="2" name="Content Placeholder 1"/>
          <p:cNvSpPr>
            <a:spLocks noGrp="1"/>
          </p:cNvSpPr>
          <p:nvPr>
            <p:ph sz="quarter" idx="13"/>
          </p:nvPr>
        </p:nvSpPr>
        <p:spPr>
          <a:xfrm>
            <a:off x="566927" y="2593783"/>
            <a:ext cx="8010146" cy="4050208"/>
          </a:xfrm>
        </p:spPr>
        <p:txBody>
          <a:bodyPr>
            <a:normAutofit fontScale="92500" lnSpcReduction="10000"/>
          </a:bodyPr>
          <a:lstStyle/>
          <a:p>
            <a:pPr>
              <a:buFont typeface="Arial" panose="020B0604020202020204" pitchFamily="34" charset="0"/>
              <a:buChar char="•"/>
              <a:defRPr/>
            </a:pPr>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the this plan is in the Title I School &amp; Family Partnership Overview.</a:t>
            </a:r>
          </a:p>
          <a:p>
            <a:pPr>
              <a:buFont typeface="Arial" panose="020B0604020202020204" pitchFamily="34" charset="0"/>
              <a:buChar char="•"/>
              <a:defRPr/>
            </a:pPr>
            <a:endPar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2000" b="1" dirty="0">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endParaRPr lang="en-US" sz="2000" b="1"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endParaRPr lang="en-US" sz="2000" b="1"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 Advisory Council (PAC) is responsible for reviewing and revising the District PFEP.  </a:t>
            </a:r>
          </a:p>
          <a:p>
            <a:pPr>
              <a:buFont typeface="Arial" panose="020B0604020202020204" pitchFamily="34" charset="0"/>
              <a:buChar char="•"/>
              <a:defRPr/>
            </a:pPr>
            <a:endPar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PAC will meet virtually or in-person with the district’s Title I Family Education Coordinator.</a:t>
            </a:r>
          </a:p>
          <a:p>
            <a:pPr>
              <a:buFont typeface="Arial" panose="020B0604020202020204" pitchFamily="34" charset="0"/>
              <a:buChar char="•"/>
              <a:defRPr/>
            </a:pPr>
            <a:endPar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PAC meets twice a year, if you are interested in representing our school please notify, Ms. Thomas in our front office. </a:t>
            </a:r>
            <a:endParaRPr lang="en-US" sz="20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spTree>
    <p:extLst>
      <p:ext uri="{BB962C8B-B14F-4D97-AF65-F5344CB8AC3E}">
        <p14:creationId xmlns:p14="http://schemas.microsoft.com/office/powerpoint/2010/main" val="360796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1D5AD-65DE-452B-BAC1-1EC5CEE1B5DF}"/>
              </a:ext>
            </a:extLst>
          </p:cNvPr>
          <p:cNvSpPr>
            <a:spLocks noGrp="1"/>
          </p:cNvSpPr>
          <p:nvPr>
            <p:ph idx="1"/>
          </p:nvPr>
        </p:nvSpPr>
        <p:spPr>
          <a:xfrm>
            <a:off x="535021" y="2198450"/>
            <a:ext cx="8151779" cy="4426085"/>
          </a:xfrm>
        </p:spPr>
        <p:txBody>
          <a:bodyPr>
            <a:normAutofit fontScale="85000" lnSpcReduction="20000"/>
          </a:bodyPr>
          <a:lstStyle/>
          <a:p>
            <a:pPr marL="301943" lvl="1" indent="0">
              <a:buNone/>
            </a:pPr>
            <a:r>
              <a:rPr lang="en-US" altLang="en-US" sz="2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School Report Cards </a:t>
            </a:r>
          </a:p>
          <a:p>
            <a:pPr marL="301943" lvl="1" indent="0">
              <a:buNone/>
            </a:pPr>
            <a:endParaRPr lang="en-US" altLang="en-US" sz="26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and Overview </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Population and Enrollment </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Academic Achievement, Growth, and Population</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English Language Learners, ACCESS testing</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Graduation and Beyond</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Educator Qualifications and Equity </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Long-Term Goals and Interim Progress</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Accelerated Course Enrollment </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Per-Pupil Expenditures </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National Data</a:t>
            </a:r>
          </a:p>
          <a:p>
            <a:pPr lvl="1"/>
            <a:endParaRPr lang="en-US" alt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301943" lvl="1" indent="0">
              <a:buNone/>
            </a:pPr>
            <a:r>
              <a:rPr lang="en-US" alt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Available online at </a:t>
            </a:r>
            <a:r>
              <a:rPr lang="en-US" b="1" dirty="0">
                <a:hlinkClick r:id="rId2"/>
              </a:rPr>
              <a:t>https://edudata.fldoe.org/</a:t>
            </a:r>
            <a:r>
              <a:rPr lang="en-US" alt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or Front Office </a:t>
            </a:r>
          </a:p>
        </p:txBody>
      </p:sp>
      <p:sp>
        <p:nvSpPr>
          <p:cNvPr id="3" name="Title 2">
            <a:extLst>
              <a:ext uri="{FF2B5EF4-FFF2-40B4-BE49-F238E27FC236}">
                <a16:creationId xmlns:a16="http://schemas.microsoft.com/office/drawing/2014/main" id="{C964CCD3-204D-46F1-9C86-09158526D4D4}"/>
              </a:ext>
            </a:extLst>
          </p:cNvPr>
          <p:cNvSpPr>
            <a:spLocks noGrp="1"/>
          </p:cNvSpPr>
          <p:nvPr>
            <p:ph type="title"/>
          </p:nvPr>
        </p:nvSpPr>
        <p:spPr/>
        <p:txBody>
          <a:bodyPr/>
          <a:lstStyle/>
          <a:p>
            <a:r>
              <a:rPr lang="en-US" dirty="0"/>
              <a:t>Accountability </a:t>
            </a:r>
          </a:p>
        </p:txBody>
      </p:sp>
      <p:pic>
        <p:nvPicPr>
          <p:cNvPr id="5" name="Graphic 4" descr="Checklist">
            <a:extLst>
              <a:ext uri="{FF2B5EF4-FFF2-40B4-BE49-F238E27FC236}">
                <a16:creationId xmlns:a16="http://schemas.microsoft.com/office/drawing/2014/main" id="{D591E228-01E7-45BA-A79A-A73BC7CFD9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0968" y="507492"/>
            <a:ext cx="914400" cy="914400"/>
          </a:xfrm>
          <a:prstGeom prst="rect">
            <a:avLst/>
          </a:prstGeom>
        </p:spPr>
      </p:pic>
    </p:spTree>
    <p:extLst>
      <p:ext uri="{BB962C8B-B14F-4D97-AF65-F5344CB8AC3E}">
        <p14:creationId xmlns:p14="http://schemas.microsoft.com/office/powerpoint/2010/main" val="315065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5D7C5-0D84-4E68-86B0-FA6687DE64F7}"/>
              </a:ext>
            </a:extLst>
          </p:cNvPr>
          <p:cNvSpPr/>
          <p:nvPr/>
        </p:nvSpPr>
        <p:spPr>
          <a:xfrm>
            <a:off x="826168" y="1800545"/>
            <a:ext cx="8258992" cy="523220"/>
          </a:xfrm>
          <a:prstGeom prst="rect">
            <a:avLst/>
          </a:prstGeom>
        </p:spPr>
        <p:txBody>
          <a:bodyPr wrap="none">
            <a:spAutoFit/>
          </a:bodyPr>
          <a:lstStyle/>
          <a:p>
            <a:r>
              <a:rPr lang="en-US" sz="2800" b="1" dirty="0">
                <a:solidFill>
                  <a:srgbClr val="201F1E"/>
                </a:solidFill>
                <a:latin typeface="Calibri" panose="020F0502020204030204" pitchFamily="34" charset="0"/>
              </a:rPr>
              <a:t>Visit to find district and school grades, </a:t>
            </a:r>
            <a:r>
              <a:rPr lang="en-US" sz="2800" b="1" dirty="0" err="1">
                <a:solidFill>
                  <a:srgbClr val="0070C0"/>
                </a:solidFill>
                <a:latin typeface="Calibri" panose="020F0502020204030204" pitchFamily="34" charset="0"/>
              </a:rPr>
              <a:t>EduData</a:t>
            </a:r>
            <a:r>
              <a:rPr lang="en-US" sz="2800" b="1" dirty="0">
                <a:solidFill>
                  <a:srgbClr val="0070C0"/>
                </a:solidFill>
                <a:latin typeface="Calibri" panose="020F0502020204030204" pitchFamily="34" charset="0"/>
              </a:rPr>
              <a:t> Portal</a:t>
            </a:r>
            <a:r>
              <a:rPr lang="en-US" sz="2800" b="1" dirty="0">
                <a:solidFill>
                  <a:srgbClr val="201F1E"/>
                </a:solidFill>
                <a:latin typeface="Calibri" panose="020F0502020204030204" pitchFamily="34" charset="0"/>
              </a:rPr>
              <a:t> </a:t>
            </a:r>
            <a:endParaRPr lang="en-US" sz="2800" b="1" dirty="0"/>
          </a:p>
        </p:txBody>
      </p:sp>
      <p:pic>
        <p:nvPicPr>
          <p:cNvPr id="4" name="Picture 3">
            <a:extLst>
              <a:ext uri="{FF2B5EF4-FFF2-40B4-BE49-F238E27FC236}">
                <a16:creationId xmlns:a16="http://schemas.microsoft.com/office/drawing/2014/main" id="{B1D1F1A7-B3F3-48CF-81D7-19F1004119BC}"/>
              </a:ext>
            </a:extLst>
          </p:cNvPr>
          <p:cNvPicPr>
            <a:picLocks noChangeAspect="1"/>
          </p:cNvPicPr>
          <p:nvPr/>
        </p:nvPicPr>
        <p:blipFill>
          <a:blip r:embed="rId3"/>
          <a:stretch>
            <a:fillRect/>
          </a:stretch>
        </p:blipFill>
        <p:spPr>
          <a:xfrm>
            <a:off x="810126" y="2515569"/>
            <a:ext cx="7636042" cy="3715655"/>
          </a:xfrm>
          <a:prstGeom prst="rect">
            <a:avLst/>
          </a:prstGeom>
        </p:spPr>
      </p:pic>
    </p:spTree>
    <p:extLst>
      <p:ext uri="{BB962C8B-B14F-4D97-AF65-F5344CB8AC3E}">
        <p14:creationId xmlns:p14="http://schemas.microsoft.com/office/powerpoint/2010/main" val="169559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1D5AD-65DE-452B-BAC1-1EC5CEE1B5DF}"/>
              </a:ext>
            </a:extLst>
          </p:cNvPr>
          <p:cNvSpPr>
            <a:spLocks noGrp="1"/>
          </p:cNvSpPr>
          <p:nvPr>
            <p:ph idx="1"/>
          </p:nvPr>
        </p:nvSpPr>
        <p:spPr>
          <a:xfrm>
            <a:off x="385010" y="2509737"/>
            <a:ext cx="8476887" cy="4079617"/>
          </a:xfrm>
        </p:spPr>
        <p:txBody>
          <a:bodyPr>
            <a:normAutofit/>
          </a:bodyPr>
          <a:lstStyle/>
          <a:p>
            <a:pPr lvl="1"/>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Florida’s academic content standards establish high expectations for all students. These are now called the B.E.S.T. Benchmark for Excellent Student Thinking</a:t>
            </a:r>
          </a:p>
          <a:p>
            <a:pPr lvl="1"/>
            <a:endPar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lvl="1"/>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Florida Standards identify what your child needs to know and be able to do in all content areas. You may read more information by visiting </a:t>
            </a:r>
            <a:r>
              <a:rPr lang="en-US" sz="2000" b="1"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fldoe.org/academic/standards/.</a:t>
            </a:r>
          </a:p>
          <a:p>
            <a:pPr lvl="1"/>
            <a:endPar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lvl="1"/>
            <a:r>
              <a:rPr lang="en-US" sz="2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Your child’s teacher will be able to explain the standards for your child’s grade level.</a:t>
            </a:r>
          </a:p>
          <a:p>
            <a:pPr marL="301943" lvl="1" indent="0">
              <a:buNone/>
            </a:pPr>
            <a:endParaRPr lang="en-US" sz="2400" dirty="0">
              <a:solidFill>
                <a:schemeClr val="tx1"/>
              </a:solidFill>
            </a:endParaRPr>
          </a:p>
          <a:p>
            <a:pPr lvl="1"/>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Title 2">
            <a:extLst>
              <a:ext uri="{FF2B5EF4-FFF2-40B4-BE49-F238E27FC236}">
                <a16:creationId xmlns:a16="http://schemas.microsoft.com/office/drawing/2014/main" id="{C964CCD3-204D-46F1-9C86-09158526D4D4}"/>
              </a:ext>
            </a:extLst>
          </p:cNvPr>
          <p:cNvSpPr>
            <a:spLocks noGrp="1"/>
          </p:cNvSpPr>
          <p:nvPr>
            <p:ph type="title"/>
          </p:nvPr>
        </p:nvSpPr>
        <p:spPr/>
        <p:txBody>
          <a:bodyPr/>
          <a:lstStyle/>
          <a:p>
            <a:r>
              <a:rPr lang="en-US" dirty="0"/>
              <a:t>Florida Standards</a:t>
            </a:r>
          </a:p>
        </p:txBody>
      </p:sp>
      <p:pic>
        <p:nvPicPr>
          <p:cNvPr id="1026" name="Picture 2" descr="FL DOE Logo">
            <a:extLst>
              <a:ext uri="{FF2B5EF4-FFF2-40B4-BE49-F238E27FC236}">
                <a16:creationId xmlns:a16="http://schemas.microsoft.com/office/drawing/2014/main" id="{C2885CE3-6BD7-4D07-B2AB-B9EFA43AE70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010" y="5662971"/>
            <a:ext cx="3238750" cy="92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573933" y="2500008"/>
            <a:ext cx="7976680" cy="4173165"/>
          </a:xfrm>
        </p:spPr>
        <p:txBody>
          <a:bodyPr>
            <a:normAutofit/>
          </a:bodyPr>
          <a:lstStyle/>
          <a:p>
            <a:pPr marL="0" indent="0">
              <a:buNone/>
            </a:pPr>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Florida’s B.E.S.T. Standards form the framework of everything taught at school. </a:t>
            </a:r>
          </a:p>
          <a:p>
            <a:pPr marL="0" indent="0">
              <a:buNone/>
            </a:pPr>
            <a:endPar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Curriculum</a:t>
            </a:r>
          </a:p>
          <a:p>
            <a:pPr marL="0" indent="0">
              <a:buNone/>
            </a:pPr>
            <a:endParaRPr lang="en-US" altLang="en-US" sz="105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Reading</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Mathematics</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Writing</a:t>
            </a:r>
          </a:p>
          <a:p>
            <a:pPr lvl="1"/>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Science</a:t>
            </a:r>
            <a:endPar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endParaRPr lang="en-US" dirty="0"/>
          </a:p>
          <a:p>
            <a:endParaRPr lang="en-US" dirty="0"/>
          </a:p>
        </p:txBody>
      </p:sp>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p:txBody>
          <a:bodyPr/>
          <a:lstStyle/>
          <a:p>
            <a:r>
              <a:rPr lang="en-US" dirty="0"/>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632" y="573505"/>
            <a:ext cx="914400" cy="914400"/>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457200" y="2655652"/>
            <a:ext cx="8229600" cy="3978612"/>
          </a:xfrm>
        </p:spPr>
        <p:txBody>
          <a:bodyPr>
            <a:normAutofit/>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a:t>
            </a: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b="1" dirty="0">
                <a:hlinkClick r:id="rId3"/>
              </a:rPr>
              <a:t>http://www.fldoe.org/standardsreview/</a:t>
            </a:r>
            <a:endParaRPr lang="en-US" b="1" dirty="0"/>
          </a:p>
          <a:p>
            <a:endParaRPr lang="en-US" b="1" dirty="0"/>
          </a:p>
          <a:p>
            <a:pPr marL="0" indent="0">
              <a:buNone/>
            </a:pPr>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Florida’s B.E.S.T. Standards form the framework of everything taught at school. Reading, Writing  and Math. Science follow NGSSS Next Generation Sunshine State Standards</a:t>
            </a:r>
          </a:p>
          <a:p>
            <a:pPr lvl="1"/>
            <a:endPar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sp>
        <p:nvSpPr>
          <p:cNvPr id="3" name="Title 2">
            <a:extLst>
              <a:ext uri="{FF2B5EF4-FFF2-40B4-BE49-F238E27FC236}">
                <a16:creationId xmlns:a16="http://schemas.microsoft.com/office/drawing/2014/main" id="{DFEFD7C6-C595-4260-B5E5-17334A7999CB}"/>
              </a:ext>
            </a:extLst>
          </p:cNvPr>
          <p:cNvSpPr>
            <a:spLocks noGrp="1"/>
          </p:cNvSpPr>
          <p:nvPr>
            <p:ph type="title"/>
          </p:nvPr>
        </p:nvSpPr>
        <p:spPr/>
        <p:txBody>
          <a:bodyPr/>
          <a:lstStyle/>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224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3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B7A7-DDF1-40CB-BD51-6DA8E7CB0668}"/>
              </a:ext>
            </a:extLst>
          </p:cNvPr>
          <p:cNvSpPr>
            <a:spLocks noGrp="1"/>
          </p:cNvSpPr>
          <p:nvPr>
            <p:ph type="title"/>
          </p:nvPr>
        </p:nvSpPr>
        <p:spPr>
          <a:xfrm>
            <a:off x="502200" y="788328"/>
            <a:ext cx="8148600" cy="793728"/>
          </a:xfrm>
        </p:spPr>
        <p:txBody>
          <a:bodyPr>
            <a:normAutofit fontScale="90000"/>
          </a:bodyPr>
          <a:lstStyle/>
          <a:p>
            <a:pPr>
              <a:spcBef>
                <a:spcPts val="0"/>
              </a:spcBef>
            </a:pPr>
            <a:r>
              <a:rPr lang="en-US" b="1" dirty="0">
                <a:ea typeface="+mj-lt"/>
                <a:cs typeface="+mj-lt"/>
              </a:rPr>
              <a:t>Title I Annual Meeting Agenda</a:t>
            </a:r>
            <a:endParaRPr lang="en-US" dirty="0">
              <a:ea typeface="+mj-lt"/>
              <a:cs typeface="+mj-lt"/>
            </a:endParaRPr>
          </a:p>
          <a:p>
            <a:pPr>
              <a:spcBef>
                <a:spcPts val="0"/>
              </a:spcBef>
            </a:pPr>
            <a:r>
              <a:rPr lang="en-US" b="1" dirty="0">
                <a:ea typeface="+mj-lt"/>
                <a:cs typeface="+mj-lt"/>
              </a:rPr>
              <a:t>Woodlawn Elementary</a:t>
            </a:r>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CE672F9E-7453-44BB-9853-C545BF213180}"/>
              </a:ext>
            </a:extLst>
          </p:cNvPr>
          <p:cNvSpPr>
            <a:spLocks noGrp="1"/>
          </p:cNvSpPr>
          <p:nvPr>
            <p:ph sz="quarter" idx="13"/>
          </p:nvPr>
        </p:nvSpPr>
        <p:spPr>
          <a:xfrm>
            <a:off x="271655" y="1815192"/>
            <a:ext cx="4209192" cy="4158288"/>
          </a:xfrm>
        </p:spPr>
        <p:txBody>
          <a:bodyPr vert="horz" lIns="91440" tIns="45720" rIns="91440" bIns="45720" rtlCol="0" anchor="t">
            <a:normAutofit/>
          </a:bodyPr>
          <a:lstStyle/>
          <a:p>
            <a:pPr>
              <a:spcBef>
                <a:spcPts val="0"/>
              </a:spcBef>
            </a:pPr>
            <a:r>
              <a:rPr lang="en-US" dirty="0">
                <a:solidFill>
                  <a:schemeClr val="tx1"/>
                </a:solidFill>
              </a:rPr>
              <a:t>Welcome and Introductions </a:t>
            </a:r>
            <a:endParaRPr lang="en-US" dirty="0">
              <a:solidFill>
                <a:schemeClr val="tx1"/>
              </a:solidFill>
              <a:ea typeface="+mn-lt"/>
              <a:cs typeface="+mn-lt"/>
            </a:endParaRPr>
          </a:p>
          <a:p>
            <a:pPr>
              <a:spcBef>
                <a:spcPts val="0"/>
              </a:spcBef>
            </a:pPr>
            <a:r>
              <a:rPr lang="en-US" dirty="0">
                <a:solidFill>
                  <a:schemeClr val="tx1"/>
                </a:solidFill>
              </a:rPr>
              <a:t>About Title I – Ms. Graham </a:t>
            </a:r>
            <a:endParaRPr lang="en-US" dirty="0">
              <a:solidFill>
                <a:schemeClr val="tx1"/>
              </a:solidFill>
              <a:ea typeface="+mn-lt"/>
              <a:cs typeface="+mn-lt"/>
            </a:endParaRPr>
          </a:p>
          <a:p>
            <a:pPr>
              <a:spcBef>
                <a:spcPts val="0"/>
              </a:spcBef>
            </a:pPr>
            <a:r>
              <a:rPr lang="en-US" dirty="0">
                <a:solidFill>
                  <a:schemeClr val="tx1"/>
                </a:solidFill>
              </a:rPr>
              <a:t>What is Title I? </a:t>
            </a:r>
            <a:endParaRPr lang="en-US" dirty="0">
              <a:solidFill>
                <a:schemeClr val="tx1"/>
              </a:solidFill>
              <a:ea typeface="+mn-lt"/>
              <a:cs typeface="+mn-lt"/>
            </a:endParaRPr>
          </a:p>
          <a:p>
            <a:pPr>
              <a:spcBef>
                <a:spcPts val="0"/>
              </a:spcBef>
            </a:pPr>
            <a:r>
              <a:rPr lang="en-US" dirty="0">
                <a:solidFill>
                  <a:schemeClr val="tx1"/>
                </a:solidFill>
              </a:rPr>
              <a:t>Title I Supplemental Support </a:t>
            </a:r>
            <a:endParaRPr lang="en-US" dirty="0">
              <a:solidFill>
                <a:schemeClr val="tx1"/>
              </a:solidFill>
              <a:ea typeface="+mn-lt"/>
              <a:cs typeface="+mn-lt"/>
            </a:endParaRPr>
          </a:p>
          <a:p>
            <a:pPr>
              <a:spcBef>
                <a:spcPts val="0"/>
              </a:spcBef>
            </a:pPr>
            <a:r>
              <a:rPr lang="en-US" dirty="0">
                <a:solidFill>
                  <a:schemeClr val="tx1"/>
                </a:solidFill>
              </a:rPr>
              <a:t>Title I Funding </a:t>
            </a:r>
            <a:endParaRPr lang="en-US" dirty="0">
              <a:solidFill>
                <a:schemeClr val="tx1"/>
              </a:solidFill>
              <a:ea typeface="+mn-lt"/>
              <a:cs typeface="+mn-lt"/>
            </a:endParaRPr>
          </a:p>
          <a:p>
            <a:pPr>
              <a:spcBef>
                <a:spcPts val="0"/>
              </a:spcBef>
            </a:pPr>
            <a:r>
              <a:rPr lang="en-US" dirty="0">
                <a:solidFill>
                  <a:schemeClr val="tx1"/>
                </a:solidFill>
              </a:rPr>
              <a:t>Title I Schoolwide Planning  </a:t>
            </a:r>
            <a:endParaRPr lang="en-US" dirty="0">
              <a:solidFill>
                <a:schemeClr val="tx1"/>
              </a:solidFill>
              <a:ea typeface="+mn-lt"/>
              <a:cs typeface="+mn-lt"/>
            </a:endParaRPr>
          </a:p>
          <a:p>
            <a:pPr>
              <a:spcBef>
                <a:spcPts val="0"/>
              </a:spcBef>
            </a:pPr>
            <a:r>
              <a:rPr lang="en-US" dirty="0">
                <a:solidFill>
                  <a:schemeClr val="tx1"/>
                </a:solidFill>
              </a:rPr>
              <a:t>Title I Schoolwide &amp; Parent and Family Engagement (PFEP)  </a:t>
            </a:r>
          </a:p>
          <a:p>
            <a:pPr>
              <a:spcBef>
                <a:spcPts val="0"/>
              </a:spcBef>
            </a:pPr>
            <a:r>
              <a:rPr lang="en-US" dirty="0">
                <a:solidFill>
                  <a:schemeClr val="tx1"/>
                </a:solidFill>
              </a:rPr>
              <a:t>Budgets</a:t>
            </a:r>
            <a:endParaRPr lang="en-US" dirty="0">
              <a:solidFill>
                <a:schemeClr val="tx1"/>
              </a:solidFill>
              <a:ea typeface="+mn-lt"/>
              <a:cs typeface="+mn-lt"/>
            </a:endParaRPr>
          </a:p>
          <a:p>
            <a:pPr>
              <a:spcBef>
                <a:spcPts val="0"/>
              </a:spcBef>
            </a:pPr>
            <a:r>
              <a:rPr lang="en-US" dirty="0">
                <a:solidFill>
                  <a:schemeClr val="tx1"/>
                </a:solidFill>
              </a:rPr>
              <a:t>Parents’ Right to Know </a:t>
            </a:r>
            <a:endParaRPr lang="en-US" dirty="0">
              <a:solidFill>
                <a:schemeClr val="tx1"/>
              </a:solidFill>
              <a:ea typeface="+mn-lt"/>
              <a:cs typeface="+mn-lt"/>
            </a:endParaRPr>
          </a:p>
          <a:p>
            <a:endParaRPr lang="en-US" dirty="0"/>
          </a:p>
        </p:txBody>
      </p:sp>
      <p:sp>
        <p:nvSpPr>
          <p:cNvPr id="4" name="Content Placeholder 3">
            <a:extLst>
              <a:ext uri="{FF2B5EF4-FFF2-40B4-BE49-F238E27FC236}">
                <a16:creationId xmlns:a16="http://schemas.microsoft.com/office/drawing/2014/main" id="{7968A979-E4A6-4497-88A3-87B5F1DDBE61}"/>
              </a:ext>
            </a:extLst>
          </p:cNvPr>
          <p:cNvSpPr>
            <a:spLocks noGrp="1"/>
          </p:cNvSpPr>
          <p:nvPr>
            <p:ph sz="quarter" idx="14"/>
          </p:nvPr>
        </p:nvSpPr>
        <p:spPr>
          <a:xfrm>
            <a:off x="4654152" y="1815192"/>
            <a:ext cx="4038192" cy="4158288"/>
          </a:xfrm>
        </p:spPr>
        <p:txBody>
          <a:bodyPr vert="horz" lIns="91440" tIns="45720" rIns="91440" bIns="45720" rtlCol="0" anchor="t">
            <a:normAutofit/>
          </a:bodyPr>
          <a:lstStyle/>
          <a:p>
            <a:pPr>
              <a:spcBef>
                <a:spcPts val="0"/>
              </a:spcBef>
            </a:pPr>
            <a:endParaRPr lang="en-US" dirty="0">
              <a:ea typeface="+mn-lt"/>
              <a:cs typeface="+mn-lt"/>
            </a:endParaRPr>
          </a:p>
          <a:p>
            <a:endParaRPr lang="en-US" dirty="0"/>
          </a:p>
        </p:txBody>
      </p:sp>
      <p:sp>
        <p:nvSpPr>
          <p:cNvPr id="5" name="TextBox 1">
            <a:extLst>
              <a:ext uri="{FF2B5EF4-FFF2-40B4-BE49-F238E27FC236}">
                <a16:creationId xmlns:a16="http://schemas.microsoft.com/office/drawing/2014/main" id="{F9250389-A0B2-4673-9542-572331B28F87}"/>
              </a:ext>
            </a:extLst>
          </p:cNvPr>
          <p:cNvSpPr txBox="1"/>
          <p:nvPr/>
        </p:nvSpPr>
        <p:spPr>
          <a:xfrm>
            <a:off x="620711" y="5973480"/>
            <a:ext cx="8026200" cy="98488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ea typeface="+mn-lt"/>
                <a:cs typeface="+mn-lt"/>
              </a:rPr>
              <a:t>Questions?  Don’t forget to take our survey! </a:t>
            </a:r>
          </a:p>
          <a:p>
            <a:pPr algn="ctr"/>
            <a:r>
              <a:rPr lang="en-US" sz="2000" dirty="0">
                <a:ea typeface="+mn-lt"/>
                <a:cs typeface="+mn-lt"/>
              </a:rPr>
              <a:t>Together, will accomplish great things!</a:t>
            </a:r>
            <a:endParaRPr lang="en-US" sz="2000"/>
          </a:p>
          <a:p>
            <a:endParaRPr lang="en-US" dirty="0">
              <a:cs typeface="Calibri"/>
            </a:endParaRPr>
          </a:p>
        </p:txBody>
      </p:sp>
    </p:spTree>
    <p:extLst>
      <p:ext uri="{BB962C8B-B14F-4D97-AF65-F5344CB8AC3E}">
        <p14:creationId xmlns:p14="http://schemas.microsoft.com/office/powerpoint/2010/main" val="1826432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356684" y="2844588"/>
            <a:ext cx="8215815" cy="3289512"/>
          </a:xfrm>
        </p:spPr>
        <p:txBody>
          <a:bodyPr>
            <a:normAutofit/>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26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sz="26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sz="2600" b="1" dirty="0">
                <a:hlinkClick r:id="rId3"/>
              </a:rPr>
              <a:t>http://www.fldoe.org/standardsreview/</a:t>
            </a:r>
            <a:endParaRPr lang="en-US" sz="2600" b="1" dirty="0"/>
          </a:p>
          <a:p>
            <a:endParaRPr lang="en-US" sz="2600" b="1" dirty="0"/>
          </a:p>
          <a:p>
            <a:r>
              <a:rPr lang="en-US" sz="2600" b="1" dirty="0"/>
              <a:t>Transition to F.A.S.T Florida Assessment of Student Thinking </a:t>
            </a:r>
          </a:p>
          <a:p>
            <a:endParaRPr lang="en-US" dirty="0"/>
          </a:p>
          <a:p>
            <a:endParaRPr lang="en-US" dirty="0"/>
          </a:p>
          <a:p>
            <a:endParaRPr lang="en-US" dirty="0"/>
          </a:p>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857250"/>
            <a:ext cx="6858000" cy="1684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684" y="6000750"/>
            <a:ext cx="2119747" cy="606314"/>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F29537B2-82F7-ED77-05DA-28F6A0797E25}"/>
              </a:ext>
            </a:extLst>
          </p:cNvPr>
          <p:cNvSpPr/>
          <p:nvPr/>
        </p:nvSpPr>
        <p:spPr>
          <a:xfrm>
            <a:off x="8220269" y="1053194"/>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757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867747" y="987472"/>
            <a:ext cx="5727230" cy="1159800"/>
          </a:xfrm>
          <a:prstGeom prst="rect">
            <a:avLst/>
          </a:prstGeom>
        </p:spPr>
        <p:txBody>
          <a:bodyPr spcFirstLastPara="1" vert="horz" wrap="square" lIns="91425" tIns="91425" rIns="91425" bIns="91425" rtlCol="0" anchor="b" anchorCtr="0">
            <a:noAutofit/>
          </a:bodyPr>
          <a:lstStyle/>
          <a:p>
            <a:pPr lvl="0"/>
            <a:r>
              <a:rPr lang="en-US" altLang="en-US" sz="2800" b="1" dirty="0">
                <a:solidFill>
                  <a:srgbClr val="FF0000"/>
                </a:solidFill>
              </a:rPr>
              <a:t>New Assessment: FAST</a:t>
            </a:r>
            <a:endParaRPr sz="2800" b="1" dirty="0">
              <a:solidFill>
                <a:srgbClr val="FF0000"/>
              </a:solidFill>
            </a:endParaRPr>
          </a:p>
        </p:txBody>
      </p:sp>
      <p:sp>
        <p:nvSpPr>
          <p:cNvPr id="104" name="Google Shape;104;p14"/>
          <p:cNvSpPr txBox="1">
            <a:spLocks noGrp="1"/>
          </p:cNvSpPr>
          <p:nvPr>
            <p:ph type="body" idx="4294967295"/>
          </p:nvPr>
        </p:nvSpPr>
        <p:spPr>
          <a:xfrm>
            <a:off x="622674" y="2388913"/>
            <a:ext cx="5823982" cy="1995600"/>
          </a:xfrm>
          <a:prstGeom prst="rect">
            <a:avLst/>
          </a:prstGeom>
        </p:spPr>
        <p:txBody>
          <a:bodyPr spcFirstLastPara="1" vert="horz" wrap="square" lIns="91425" tIns="91425" rIns="91425" bIns="91425" rtlCol="0" anchor="t" anchorCtr="0">
            <a:noAutofit/>
          </a:bodyPr>
          <a:lstStyle/>
          <a:p>
            <a:pPr marL="0" indent="0">
              <a:spcBef>
                <a:spcPts val="600"/>
              </a:spcBef>
              <a:buNone/>
            </a:pPr>
            <a:r>
              <a:rPr lang="en-US" dirty="0"/>
              <a:t>More information can be found about the FSA Transition to FAST:</a:t>
            </a:r>
          </a:p>
          <a:p>
            <a:pPr marL="0" indent="0">
              <a:spcBef>
                <a:spcPts val="600"/>
              </a:spcBef>
              <a:buNone/>
            </a:pPr>
            <a:r>
              <a:rPr lang="en-US" sz="2200" dirty="0">
                <a:solidFill>
                  <a:schemeClr val="accent1">
                    <a:lumMod val="60000"/>
                    <a:lumOff val="40000"/>
                  </a:schemeClr>
                </a:solidFill>
                <a:hlinkClick r:id="rId3"/>
              </a:rPr>
              <a:t>https://feaweb.org/fsa-transition-to-fast/</a:t>
            </a:r>
            <a:endParaRPr lang="en-US" sz="2200" dirty="0">
              <a:solidFill>
                <a:schemeClr val="accent1">
                  <a:lumMod val="60000"/>
                  <a:lumOff val="40000"/>
                </a:schemeClr>
              </a:solidFill>
            </a:endParaRPr>
          </a:p>
          <a:p>
            <a:pPr marL="0" indent="0">
              <a:spcBef>
                <a:spcPts val="600"/>
              </a:spcBef>
              <a:buNone/>
            </a:pPr>
            <a:endParaRPr sz="2200" dirty="0">
              <a:solidFill>
                <a:schemeClr val="accent1">
                  <a:lumMod val="60000"/>
                  <a:lumOff val="40000"/>
                </a:schemeClr>
              </a:solidFill>
            </a:endParaRPr>
          </a:p>
        </p:txBody>
      </p:sp>
      <p:sp>
        <p:nvSpPr>
          <p:cNvPr id="106" name="Google Shape;106;p14"/>
          <p:cNvSpPr txBox="1">
            <a:spLocks noGrp="1"/>
          </p:cNvSpPr>
          <p:nvPr>
            <p:ph type="sldNum" idx="12"/>
          </p:nvPr>
        </p:nvSpPr>
        <p:spPr>
          <a:xfrm>
            <a:off x="8480575" y="5554183"/>
            <a:ext cx="548700" cy="313500"/>
          </a:xfrm>
          <a:prstGeom prst="rect">
            <a:avLst/>
          </a:prstGeom>
        </p:spPr>
        <p:txBody>
          <a:bodyPr spcFirstLastPara="1" vert="horz" wrap="square" lIns="91425" tIns="91425" rIns="91425" bIns="91425" rtlCol="0" anchor="t" anchorCtr="0">
            <a:noAutofit/>
          </a:bodyPr>
          <a:lstStyle/>
          <a:p>
            <a:pPr algn="r"/>
            <a:fld id="{00000000-1234-1234-1234-123412341234}" type="slidenum">
              <a:rPr lang="en"/>
              <a:pPr algn="r"/>
              <a:t>21</a:t>
            </a:fld>
            <a:endParaRPr/>
          </a:p>
        </p:txBody>
      </p:sp>
      <p:pic>
        <p:nvPicPr>
          <p:cNvPr id="3" name="Picture 2">
            <a:extLst>
              <a:ext uri="{FF2B5EF4-FFF2-40B4-BE49-F238E27FC236}">
                <a16:creationId xmlns:a16="http://schemas.microsoft.com/office/drawing/2014/main" id="{0BC9FCE0-6F4B-471C-A934-618A7DF5081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69330" y="857251"/>
            <a:ext cx="2074671" cy="5058924"/>
          </a:xfrm>
          <a:prstGeom prst="rect">
            <a:avLst/>
          </a:prstGeom>
        </p:spPr>
      </p:pic>
      <p:sp>
        <p:nvSpPr>
          <p:cNvPr id="6" name="TextBox 5">
            <a:extLst>
              <a:ext uri="{FF2B5EF4-FFF2-40B4-BE49-F238E27FC236}">
                <a16:creationId xmlns:a16="http://schemas.microsoft.com/office/drawing/2014/main" id="{C7145104-E4E7-5CEE-7721-AB79F6196D0E}"/>
              </a:ext>
            </a:extLst>
          </p:cNvPr>
          <p:cNvSpPr txBox="1"/>
          <p:nvPr/>
        </p:nvSpPr>
        <p:spPr>
          <a:xfrm>
            <a:off x="0" y="5428687"/>
            <a:ext cx="7069330" cy="830997"/>
          </a:xfrm>
          <a:prstGeom prst="rect">
            <a:avLst/>
          </a:prstGeom>
          <a:noFill/>
        </p:spPr>
        <p:txBody>
          <a:bodyPr wrap="square" rtlCol="0">
            <a:spAutoFit/>
          </a:bodyPr>
          <a:lstStyle/>
          <a:p>
            <a:r>
              <a:rPr lang="en-US" sz="1000" dirty="0"/>
              <a:t>Source: </a:t>
            </a:r>
            <a:r>
              <a:rPr lang="en-US" sz="1000" dirty="0">
                <a:sym typeface="Wingdings" panose="05000000000000000000" pitchFamily="2" charset="2"/>
                <a:hlinkClick r:id="rId6"/>
              </a:rPr>
              <a:t>https://www.flgov.com/2021/09/14/governor-desantis-announces-end-of-the-high-stakes-fsa-testing-to-become-the-first-state-in-the-nation-to-fully-transition-to-progress-monitoring/</a:t>
            </a:r>
            <a:endParaRPr lang="en-US" sz="1000" dirty="0">
              <a:sym typeface="Wingdings" panose="05000000000000000000" pitchFamily="2" charset="2"/>
            </a:endParaRPr>
          </a:p>
          <a:p>
            <a:endParaRPr lang="en-US" sz="1000" dirty="0">
              <a:sym typeface="Wingdings" panose="05000000000000000000" pitchFamily="2" charset="2"/>
            </a:endParaRPr>
          </a:p>
          <a:p>
            <a:r>
              <a:rPr lang="en-US" dirty="0"/>
              <a:t> </a:t>
            </a:r>
          </a:p>
        </p:txBody>
      </p:sp>
      <p:sp>
        <p:nvSpPr>
          <p:cNvPr id="7" name="Star: 5 Points 6">
            <a:extLst>
              <a:ext uri="{FF2B5EF4-FFF2-40B4-BE49-F238E27FC236}">
                <a16:creationId xmlns:a16="http://schemas.microsoft.com/office/drawing/2014/main" id="{C92DE6A8-6678-AD66-EDFE-9C832C77FF7E}"/>
              </a:ext>
            </a:extLst>
          </p:cNvPr>
          <p:cNvSpPr/>
          <p:nvPr/>
        </p:nvSpPr>
        <p:spPr>
          <a:xfrm>
            <a:off x="8284632" y="941826"/>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82C7-75D2-4AE2-8A90-40A12D5F6B5F}"/>
              </a:ext>
            </a:extLst>
          </p:cNvPr>
          <p:cNvSpPr>
            <a:spLocks noGrp="1"/>
          </p:cNvSpPr>
          <p:nvPr>
            <p:ph type="title"/>
          </p:nvPr>
        </p:nvSpPr>
        <p:spPr/>
        <p:txBody>
          <a:bodyPr>
            <a:normAutofit fontScale="90000"/>
          </a:bodyPr>
          <a:lstStyle/>
          <a:p>
            <a:r>
              <a:rPr lang="en-US" altLang="en-US" dirty="0"/>
              <a:t>  We need your help!</a:t>
            </a:r>
            <a:br>
              <a:rPr lang="en-US" altLang="en-US" dirty="0"/>
            </a:br>
            <a:r>
              <a:rPr lang="en-US" altLang="en-US" dirty="0"/>
              <a:t>  Active Parent Involvement</a:t>
            </a:r>
            <a:endParaRPr lang="en-US" dirty="0"/>
          </a:p>
        </p:txBody>
      </p:sp>
      <p:sp>
        <p:nvSpPr>
          <p:cNvPr id="3" name="Content Placeholder 2">
            <a:extLst>
              <a:ext uri="{FF2B5EF4-FFF2-40B4-BE49-F238E27FC236}">
                <a16:creationId xmlns:a16="http://schemas.microsoft.com/office/drawing/2014/main" id="{948B8720-2C7B-4748-9684-071C344CDECB}"/>
              </a:ext>
            </a:extLst>
          </p:cNvPr>
          <p:cNvSpPr>
            <a:spLocks noGrp="1"/>
          </p:cNvSpPr>
          <p:nvPr>
            <p:ph sz="quarter" idx="13"/>
          </p:nvPr>
        </p:nvSpPr>
        <p:spPr>
          <a:xfrm>
            <a:off x="204281" y="2091447"/>
            <a:ext cx="4294568" cy="4428225"/>
          </a:xfrm>
        </p:spPr>
        <p:txBody>
          <a:bodyPr>
            <a:normAutofit lnSpcReduction="10000"/>
          </a:bodyPr>
          <a:lstStyle/>
          <a:p>
            <a:pPr>
              <a:lnSpc>
                <a:spcPct val="90000"/>
              </a:lnSpc>
            </a:pPr>
            <a:r>
              <a:rPr lang="en-US" altLang="en-US" sz="2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Share a love of learning</a:t>
            </a:r>
          </a:p>
          <a:p>
            <a:pPr>
              <a:lnSpc>
                <a:spcPct val="90000"/>
              </a:lnSpc>
            </a:pPr>
            <a:r>
              <a:rPr lang="en-US" altLang="en-US" sz="2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Read to </a:t>
            </a:r>
            <a:r>
              <a:rPr lang="en-US" alt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and</a:t>
            </a:r>
            <a:r>
              <a:rPr lang="en-US" altLang="en-US" sz="2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with your child</a:t>
            </a:r>
          </a:p>
          <a:p>
            <a:pPr>
              <a:lnSpc>
                <a:spcPct val="90000"/>
              </a:lnSpc>
            </a:pPr>
            <a:r>
              <a:rPr lang="en-US" altLang="en-US" sz="2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Review the Compact throughout the year</a:t>
            </a:r>
          </a:p>
          <a:p>
            <a:pPr>
              <a:lnSpc>
                <a:spcPct val="90000"/>
              </a:lnSpc>
            </a:pPr>
            <a:r>
              <a:rPr lang="en-US" altLang="en-US" sz="2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Keep Portal info up to date</a:t>
            </a:r>
          </a:p>
          <a:p>
            <a:pPr>
              <a:lnSpc>
                <a:spcPct val="90000"/>
              </a:lnSpc>
            </a:pPr>
            <a:r>
              <a:rPr lang="en-US" altLang="en-US" sz="2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Volunteer</a:t>
            </a:r>
          </a:p>
          <a:p>
            <a:pPr>
              <a:lnSpc>
                <a:spcPct val="90000"/>
              </a:lnSpc>
            </a:pPr>
            <a:r>
              <a:rPr lang="en-US" altLang="en-US" sz="28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Participate in giving your input for our SIP, PFEP, and budget</a:t>
            </a:r>
          </a:p>
          <a:p>
            <a:endParaRPr lang="en-US" dirty="0"/>
          </a:p>
        </p:txBody>
      </p:sp>
      <p:sp>
        <p:nvSpPr>
          <p:cNvPr id="4" name="Content Placeholder 3">
            <a:extLst>
              <a:ext uri="{FF2B5EF4-FFF2-40B4-BE49-F238E27FC236}">
                <a16:creationId xmlns:a16="http://schemas.microsoft.com/office/drawing/2014/main" id="{F638293F-6C66-4A73-A4D4-EF076B829E15}"/>
              </a:ext>
            </a:extLst>
          </p:cNvPr>
          <p:cNvSpPr>
            <a:spLocks noGrp="1"/>
          </p:cNvSpPr>
          <p:nvPr>
            <p:ph sz="quarter" idx="14"/>
          </p:nvPr>
        </p:nvSpPr>
        <p:spPr>
          <a:xfrm>
            <a:off x="4572000" y="2402731"/>
            <a:ext cx="4221804" cy="4241259"/>
          </a:xfrm>
        </p:spPr>
        <p:txBody>
          <a:bodyPr>
            <a:normAutofit/>
          </a:bodyPr>
          <a:lstStyle/>
          <a:p>
            <a:pPr>
              <a:lnSpc>
                <a:spcPct val="90000"/>
              </a:lnSpc>
              <a:defRPr/>
            </a:pPr>
            <a:r>
              <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Show interest in your child’s school day</a:t>
            </a:r>
          </a:p>
          <a:p>
            <a:pPr>
              <a:lnSpc>
                <a:spcPct val="90000"/>
              </a:lnSpc>
              <a:defRPr/>
            </a:pPr>
            <a:r>
              <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Ask her/him questions</a:t>
            </a:r>
          </a:p>
          <a:p>
            <a:pPr>
              <a:lnSpc>
                <a:spcPct val="90000"/>
              </a:lnSpc>
              <a:defRPr/>
            </a:pPr>
            <a:r>
              <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Check homework</a:t>
            </a:r>
          </a:p>
          <a:p>
            <a:pPr>
              <a:lnSpc>
                <a:spcPct val="90000"/>
              </a:lnSpc>
              <a:defRPr/>
            </a:pPr>
            <a:r>
              <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Praise their efforts </a:t>
            </a:r>
          </a:p>
          <a:p>
            <a:pPr>
              <a:lnSpc>
                <a:spcPct val="90000"/>
              </a:lnSpc>
              <a:defRPr/>
            </a:pPr>
            <a:r>
              <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Encourage good study habits </a:t>
            </a:r>
          </a:p>
          <a:p>
            <a:pPr>
              <a:lnSpc>
                <a:spcPct val="90000"/>
              </a:lnSpc>
              <a:defRPr/>
            </a:pPr>
            <a:r>
              <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Communicate with the   teachers and other staff</a:t>
            </a:r>
          </a:p>
          <a:p>
            <a:pPr>
              <a:lnSpc>
                <a:spcPct val="90000"/>
              </a:lnSpc>
              <a:defRPr/>
            </a:pPr>
            <a:r>
              <a:rPr lang="en-US"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Virtually or in-person attend events</a:t>
            </a:r>
          </a:p>
          <a:p>
            <a:endParaRPr lang="en-US" dirty="0"/>
          </a:p>
        </p:txBody>
      </p:sp>
      <p:pic>
        <p:nvPicPr>
          <p:cNvPr id="6" name="Graphic 5" descr="Family with two children">
            <a:extLst>
              <a:ext uri="{FF2B5EF4-FFF2-40B4-BE49-F238E27FC236}">
                <a16:creationId xmlns:a16="http://schemas.microsoft.com/office/drawing/2014/main" id="{0D1D94D2-86A7-4979-B4D0-AD62796BC4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655" y="507492"/>
            <a:ext cx="914400" cy="914400"/>
          </a:xfrm>
          <a:prstGeom prst="rect">
            <a:avLst/>
          </a:prstGeom>
        </p:spPr>
      </p:pic>
    </p:spTree>
    <p:extLst>
      <p:ext uri="{BB962C8B-B14F-4D97-AF65-F5344CB8AC3E}">
        <p14:creationId xmlns:p14="http://schemas.microsoft.com/office/powerpoint/2010/main" val="231697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82C7-75D2-4AE2-8A90-40A12D5F6B5F}"/>
              </a:ext>
            </a:extLst>
          </p:cNvPr>
          <p:cNvSpPr>
            <a:spLocks noGrp="1"/>
          </p:cNvSpPr>
          <p:nvPr>
            <p:ph type="title"/>
          </p:nvPr>
        </p:nvSpPr>
        <p:spPr/>
        <p:txBody>
          <a:bodyPr>
            <a:normAutofit fontScale="90000"/>
          </a:bodyPr>
          <a:lstStyle/>
          <a:p>
            <a:r>
              <a:rPr lang="en-US" altLang="en-US" dirty="0"/>
              <a:t>  We need your help!</a:t>
            </a:r>
            <a:br>
              <a:rPr lang="en-US" altLang="en-US" dirty="0"/>
            </a:br>
            <a:r>
              <a:rPr lang="en-US" altLang="en-US" dirty="0"/>
              <a:t>  Active Parent Involvement</a:t>
            </a:r>
            <a:endParaRPr lang="en-US" dirty="0"/>
          </a:p>
        </p:txBody>
      </p:sp>
      <p:sp>
        <p:nvSpPr>
          <p:cNvPr id="3" name="Content Placeholder 2">
            <a:extLst>
              <a:ext uri="{FF2B5EF4-FFF2-40B4-BE49-F238E27FC236}">
                <a16:creationId xmlns:a16="http://schemas.microsoft.com/office/drawing/2014/main" id="{948B8720-2C7B-4748-9684-071C344CDECB}"/>
              </a:ext>
            </a:extLst>
          </p:cNvPr>
          <p:cNvSpPr>
            <a:spLocks noGrp="1"/>
          </p:cNvSpPr>
          <p:nvPr>
            <p:ph sz="quarter" idx="13"/>
          </p:nvPr>
        </p:nvSpPr>
        <p:spPr>
          <a:xfrm>
            <a:off x="256743" y="2476798"/>
            <a:ext cx="8630513" cy="4415801"/>
          </a:xfrm>
        </p:spPr>
        <p:txBody>
          <a:bodyPr vert="horz" lIns="91440" tIns="45720" rIns="91440" bIns="45720" rtlCol="0" anchor="t">
            <a:noAutofit/>
          </a:bodyPr>
          <a:lstStyle/>
          <a:p>
            <a:pPr marL="0" indent="0">
              <a:buNone/>
            </a:pPr>
            <a:r>
              <a:rPr lang="en-US" sz="2800" b="1" dirty="0">
                <a:latin typeface="Nirmala UI Semilight" panose="020B0402040204020203" pitchFamily="34" charset="0"/>
                <a:ea typeface="Nirmala UI Semilight" panose="020B0402040204020203" pitchFamily="34" charset="0"/>
                <a:cs typeface="Nirmala UI Semilight" panose="020B0402040204020203" pitchFamily="34" charset="0"/>
              </a:rPr>
              <a:t>Opportunity for Two-Way Communication</a:t>
            </a:r>
          </a:p>
          <a:p>
            <a:pPr marL="0" indent="0">
              <a:buNone/>
            </a:pPr>
            <a:endParaRPr lang="en-US" sz="2800" b="1" dirty="0">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800" b="1" dirty="0">
                <a:latin typeface="Nirmala UI Semilight" panose="020B0402040204020203" pitchFamily="34" charset="0"/>
                <a:ea typeface="Nirmala UI Semilight" panose="020B0402040204020203" pitchFamily="34" charset="0"/>
                <a:cs typeface="Nirmala UI Semilight" panose="020B0402040204020203" pitchFamily="34" charset="0"/>
              </a:rPr>
              <a:t>PBIS App</a:t>
            </a:r>
          </a:p>
          <a:p>
            <a:r>
              <a:rPr lang="en-US" sz="2800" b="1" dirty="0">
                <a:latin typeface="Nirmala UI Semilight" panose="020B0402040204020203" pitchFamily="34" charset="0"/>
                <a:ea typeface="Nirmala UI Semilight" panose="020B0402040204020203" pitchFamily="34" charset="0"/>
                <a:cs typeface="Nirmala UI Semilight" panose="020B0402040204020203" pitchFamily="34" charset="0"/>
              </a:rPr>
              <a:t>Communication Folders </a:t>
            </a:r>
          </a:p>
          <a:p>
            <a:r>
              <a:rPr lang="en-US" sz="2800" b="1" dirty="0">
                <a:latin typeface="Nirmala UI Semilight" panose="020B0402040204020203" pitchFamily="34" charset="0"/>
                <a:ea typeface="Nirmala UI Semilight" panose="020B0402040204020203" pitchFamily="34" charset="0"/>
                <a:cs typeface="Nirmala UI Semilight" panose="020B0402040204020203" pitchFamily="34" charset="0"/>
              </a:rPr>
              <a:t>PCSB Email</a:t>
            </a:r>
          </a:p>
          <a:p>
            <a:r>
              <a:rPr lang="en-US" sz="2800" b="1" dirty="0">
                <a:latin typeface="Nirmala UI Semilight" panose="020B0402040204020203" pitchFamily="34" charset="0"/>
                <a:ea typeface="Nirmala UI Semilight" panose="020B0402040204020203" pitchFamily="34" charset="0"/>
                <a:cs typeface="Nirmala UI Semilight" panose="020B0402040204020203" pitchFamily="34" charset="0"/>
              </a:rPr>
              <a:t>Virtual and face-to-face conferences</a:t>
            </a:r>
          </a:p>
          <a:p>
            <a:endParaRPr lang="en-US" sz="3600" dirty="0"/>
          </a:p>
        </p:txBody>
      </p:sp>
      <p:pic>
        <p:nvPicPr>
          <p:cNvPr id="6" name="Graphic 5" descr="Family with two children">
            <a:extLst>
              <a:ext uri="{FF2B5EF4-FFF2-40B4-BE49-F238E27FC236}">
                <a16:creationId xmlns:a16="http://schemas.microsoft.com/office/drawing/2014/main" id="{0D1D94D2-86A7-4979-B4D0-AD62796BC4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655" y="507492"/>
            <a:ext cx="914400" cy="914400"/>
          </a:xfrm>
          <a:prstGeom prst="rect">
            <a:avLst/>
          </a:prstGeom>
        </p:spPr>
      </p:pic>
    </p:spTree>
    <p:extLst>
      <p:ext uri="{BB962C8B-B14F-4D97-AF65-F5344CB8AC3E}">
        <p14:creationId xmlns:p14="http://schemas.microsoft.com/office/powerpoint/2010/main" val="1939096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sp>
        <p:nvSpPr>
          <p:cNvPr id="18" name="TextBox 17">
            <a:extLst>
              <a:ext uri="{FF2B5EF4-FFF2-40B4-BE49-F238E27FC236}">
                <a16:creationId xmlns:a16="http://schemas.microsoft.com/office/drawing/2014/main" id="{FF223425-A455-4411-A50A-36506BD81B6B}"/>
              </a:ext>
            </a:extLst>
          </p:cNvPr>
          <p:cNvSpPr txBox="1"/>
          <p:nvPr/>
        </p:nvSpPr>
        <p:spPr>
          <a:xfrm>
            <a:off x="735174" y="2223386"/>
            <a:ext cx="8229600" cy="3631763"/>
          </a:xfrm>
          <a:prstGeom prst="rect">
            <a:avLst/>
          </a:prstGeom>
          <a:noFill/>
        </p:spPr>
        <p:txBody>
          <a:bodyPr wrap="square" rtlCol="0">
            <a:spAutoFit/>
          </a:bodyPr>
          <a:lstStyle/>
          <a:p>
            <a:r>
              <a:rPr lang="en-US" b="1" dirty="0">
                <a:solidFill>
                  <a:srgbClr val="032B5B"/>
                </a:solidFill>
                <a:latin typeface="Open Sans Condensed"/>
              </a:rPr>
              <a:t>Title I Parent &amp; Family Coordinator – </a:t>
            </a:r>
            <a:r>
              <a:rPr lang="en-US" b="1" dirty="0">
                <a:solidFill>
                  <a:srgbClr val="032B5B"/>
                </a:solidFill>
                <a:latin typeface="Open Sans Condensed"/>
                <a:hlinkClick r:id="rId2"/>
              </a:rPr>
              <a:t>thomassc@pcsb.org</a:t>
            </a:r>
            <a:r>
              <a:rPr lang="en-US" b="1" dirty="0">
                <a:solidFill>
                  <a:srgbClr val="032B5B"/>
                </a:solidFill>
                <a:latin typeface="Open Sans Condensed"/>
              </a:rPr>
              <a:t> Schnika Thomas</a:t>
            </a:r>
          </a:p>
          <a:p>
            <a:endParaRPr lang="en-US" b="1" dirty="0">
              <a:solidFill>
                <a:srgbClr val="032B5B"/>
              </a:solidFill>
              <a:latin typeface="Open Sans Condensed"/>
            </a:endParaRPr>
          </a:p>
          <a:p>
            <a:r>
              <a:rPr lang="en-US" b="1" dirty="0">
                <a:solidFill>
                  <a:srgbClr val="032B5B"/>
                </a:solidFill>
                <a:latin typeface="Open Sans Condensed"/>
              </a:rPr>
              <a:t>Learning at Home Family Resources - </a:t>
            </a:r>
            <a:r>
              <a:rPr lang="en-US" u="sng" dirty="0">
                <a:hlinkClick r:id="rId3"/>
              </a:rPr>
              <a:t>https://www.pcsb.org/Page/32836</a:t>
            </a:r>
            <a:endParaRPr lang="en-US" u="sng" dirty="0"/>
          </a:p>
          <a:p>
            <a:endParaRPr lang="en-US" b="1" dirty="0">
              <a:solidFill>
                <a:srgbClr val="032B5B"/>
              </a:solidFill>
              <a:latin typeface="Open Sans Condensed"/>
            </a:endParaRPr>
          </a:p>
          <a:p>
            <a:r>
              <a:rPr lang="en-US" b="1" dirty="0">
                <a:solidFill>
                  <a:srgbClr val="032B5B"/>
                </a:solidFill>
                <a:latin typeface="Open Sans Condensed"/>
              </a:rPr>
              <a:t>Volunteer in a Pinellas County School - </a:t>
            </a:r>
            <a:r>
              <a:rPr lang="en-US" i="1" dirty="0">
                <a:hlinkClick r:id="rId4"/>
              </a:rPr>
              <a:t>htt</a:t>
            </a:r>
            <a:r>
              <a:rPr lang="en-US" dirty="0">
                <a:hlinkClick r:id="rId4"/>
              </a:rPr>
              <a:t>ps://www.pcsb.org/Page/459</a:t>
            </a:r>
            <a:endParaRPr lang="en-US" dirty="0"/>
          </a:p>
          <a:p>
            <a:endParaRPr lang="en-US" b="1" dirty="0">
              <a:solidFill>
                <a:srgbClr val="032B5B"/>
              </a:solidFill>
              <a:latin typeface="Open Sans Condensed"/>
            </a:endParaRPr>
          </a:p>
          <a:p>
            <a:r>
              <a:rPr lang="en-US" b="1" dirty="0">
                <a:solidFill>
                  <a:srgbClr val="032B5B"/>
                </a:solidFill>
                <a:latin typeface="Open Sans Condensed"/>
              </a:rPr>
              <a:t>Mentoring &amp; Tutoring - This Year it's Virtual -</a:t>
            </a:r>
            <a:r>
              <a:rPr lang="en-US" dirty="0">
                <a:hlinkClick r:id="rId5"/>
              </a:rPr>
              <a:t>https://www.pcsb.org/Page/461</a:t>
            </a:r>
            <a:endParaRPr lang="en-US" dirty="0"/>
          </a:p>
          <a:p>
            <a:r>
              <a:rPr lang="en-US" b="1" dirty="0">
                <a:solidFill>
                  <a:srgbClr val="032B5B"/>
                </a:solidFill>
                <a:latin typeface="Open Sans Condensed"/>
              </a:rPr>
              <a:t> </a:t>
            </a:r>
          </a:p>
          <a:p>
            <a:r>
              <a:rPr lang="en-US" b="1" dirty="0">
                <a:solidFill>
                  <a:srgbClr val="032B5B"/>
                </a:solidFill>
                <a:latin typeface="Open Sans Condensed"/>
              </a:rPr>
              <a:t>Parent Advocacy – </a:t>
            </a:r>
          </a:p>
          <a:p>
            <a:r>
              <a:rPr lang="en-US" b="1" dirty="0">
                <a:solidFill>
                  <a:srgbClr val="032B5B"/>
                </a:solidFill>
                <a:latin typeface="Open Sans Condensed"/>
              </a:rPr>
              <a:t>Parent Academy POWER HOURS Webinars - </a:t>
            </a:r>
            <a:r>
              <a:rPr lang="en-US" dirty="0">
                <a:hlinkClick r:id="rId6"/>
              </a:rPr>
              <a:t>https://www.pcsb.org/Page/26534</a:t>
            </a:r>
            <a:endParaRPr lang="en-US" dirty="0"/>
          </a:p>
          <a:p>
            <a:endParaRPr lang="en-US" dirty="0"/>
          </a:p>
          <a:p>
            <a:r>
              <a:rPr lang="en-US" b="1" dirty="0">
                <a:solidFill>
                  <a:srgbClr val="032B5B"/>
                </a:solidFill>
                <a:latin typeface="Open Sans Condensed"/>
              </a:rPr>
              <a:t>Partnerships - </a:t>
            </a:r>
            <a:r>
              <a:rPr lang="en-US" dirty="0">
                <a:hlinkClick r:id="rId7"/>
              </a:rPr>
              <a:t>https://www.pcsb.org/Page/418</a:t>
            </a:r>
            <a:endParaRPr lang="en-US" dirty="0"/>
          </a:p>
          <a:p>
            <a:endParaRPr lang="en-US" sz="1400" b="1" dirty="0">
              <a:solidFill>
                <a:srgbClr val="032B5B"/>
              </a:solidFill>
              <a:latin typeface="Open Sans Condensed"/>
            </a:endParaRPr>
          </a:p>
        </p:txBody>
      </p:sp>
    </p:spTree>
    <p:extLst>
      <p:ext uri="{BB962C8B-B14F-4D97-AF65-F5344CB8AC3E}">
        <p14:creationId xmlns:p14="http://schemas.microsoft.com/office/powerpoint/2010/main" val="4002995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this Survey</a:t>
            </a:r>
          </a:p>
        </p:txBody>
      </p:sp>
      <p:pic>
        <p:nvPicPr>
          <p:cNvPr id="4" name="Picture 3" descr="PCS_Primary_Logo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5036" y="5850526"/>
            <a:ext cx="1569723" cy="749810"/>
          </a:xfrm>
          <a:prstGeom prst="rect">
            <a:avLst/>
          </a:prstGeom>
        </p:spPr>
      </p:pic>
      <p:pic>
        <p:nvPicPr>
          <p:cNvPr id="1026" name="imageSelected1">
            <a:extLst>
              <a:ext uri="{FF2B5EF4-FFF2-40B4-BE49-F238E27FC236}">
                <a16:creationId xmlns:a16="http://schemas.microsoft.com/office/drawing/2014/main" id="{19255893-E2B9-21EE-FF95-6638E559FC2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40834" y="2365204"/>
            <a:ext cx="3684104" cy="368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48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463" y="1660358"/>
            <a:ext cx="7275096" cy="1187116"/>
          </a:xfrm>
        </p:spPr>
        <p:txBody>
          <a:bodyPr>
            <a:normAutofit fontScale="90000"/>
          </a:bodyPr>
          <a:lstStyle/>
          <a:p>
            <a:r>
              <a:rPr lang="en-US" sz="5400" dirty="0"/>
              <a:t>We appreciate your time!</a:t>
            </a:r>
          </a:p>
        </p:txBody>
      </p:sp>
      <p:sp>
        <p:nvSpPr>
          <p:cNvPr id="3" name="Subtitle 2"/>
          <p:cNvSpPr>
            <a:spLocks noGrp="1"/>
          </p:cNvSpPr>
          <p:nvPr>
            <p:ph type="subTitle" idx="1"/>
          </p:nvPr>
        </p:nvSpPr>
        <p:spPr>
          <a:xfrm>
            <a:off x="1050587" y="2957209"/>
            <a:ext cx="7275096" cy="2441642"/>
          </a:xfrm>
        </p:spPr>
        <p:txBody>
          <a:bodyPr>
            <a:normAutofit fontScale="92500" lnSpcReduction="10000"/>
          </a:bodyPr>
          <a:lstStyle/>
          <a:p>
            <a:r>
              <a:rPr lang="en-US" sz="4400" dirty="0"/>
              <a:t>Please feel free to ask any questions and provide feedback on our Title I Program. You can email me at GrahamV@pcsb.org</a:t>
            </a:r>
          </a:p>
          <a:p>
            <a:endParaRPr lang="en-US" dirty="0"/>
          </a:p>
        </p:txBody>
      </p:sp>
      <p:pic>
        <p:nvPicPr>
          <p:cNvPr id="6" name="Picture 5" descr="PCS_Primary_Logo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187" y="5930579"/>
            <a:ext cx="1569723" cy="749810"/>
          </a:xfrm>
          <a:prstGeom prst="rect">
            <a:avLst/>
          </a:prstGeom>
        </p:spPr>
      </p:pic>
      <p:pic>
        <p:nvPicPr>
          <p:cNvPr id="8" name="Graphic 7" descr="Family with two children">
            <a:extLst>
              <a:ext uri="{FF2B5EF4-FFF2-40B4-BE49-F238E27FC236}">
                <a16:creationId xmlns:a16="http://schemas.microsoft.com/office/drawing/2014/main" id="{0F15487F-DCBF-4938-B1DB-B5AE17C363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6463" y="649705"/>
            <a:ext cx="1387641" cy="1187116"/>
          </a:xfrm>
          <a:prstGeom prst="rect">
            <a:avLst/>
          </a:prstGeom>
        </p:spPr>
      </p:pic>
    </p:spTree>
    <p:extLst>
      <p:ext uri="{BB962C8B-B14F-4D97-AF65-F5344CB8AC3E}">
        <p14:creationId xmlns:p14="http://schemas.microsoft.com/office/powerpoint/2010/main" val="97077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B7A7-DDF1-40CB-BD51-6DA8E7CB0668}"/>
              </a:ext>
            </a:extLst>
          </p:cNvPr>
          <p:cNvSpPr>
            <a:spLocks noGrp="1"/>
          </p:cNvSpPr>
          <p:nvPr>
            <p:ph type="title"/>
          </p:nvPr>
        </p:nvSpPr>
        <p:spPr>
          <a:xfrm>
            <a:off x="502200" y="788328"/>
            <a:ext cx="8148600" cy="793728"/>
          </a:xfrm>
        </p:spPr>
        <p:txBody>
          <a:bodyPr>
            <a:normAutofit fontScale="90000"/>
          </a:bodyPr>
          <a:lstStyle/>
          <a:p>
            <a:pPr>
              <a:spcBef>
                <a:spcPts val="0"/>
              </a:spcBef>
            </a:pPr>
            <a:r>
              <a:rPr lang="en-US" b="1" dirty="0">
                <a:ea typeface="+mj-lt"/>
                <a:cs typeface="+mj-lt"/>
              </a:rPr>
              <a:t>Title I Annual Meeting Agenda</a:t>
            </a:r>
            <a:endParaRPr lang="en-US" dirty="0">
              <a:ea typeface="+mj-lt"/>
              <a:cs typeface="+mj-lt"/>
            </a:endParaRPr>
          </a:p>
          <a:p>
            <a:pPr>
              <a:spcBef>
                <a:spcPts val="0"/>
              </a:spcBef>
            </a:pPr>
            <a:r>
              <a:rPr lang="en-US" b="1" dirty="0">
                <a:ea typeface="+mj-lt"/>
                <a:cs typeface="+mj-lt"/>
              </a:rPr>
              <a:t>Woodlawn Elementary</a:t>
            </a:r>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CE672F9E-7453-44BB-9853-C545BF213180}"/>
              </a:ext>
            </a:extLst>
          </p:cNvPr>
          <p:cNvSpPr>
            <a:spLocks noGrp="1"/>
          </p:cNvSpPr>
          <p:nvPr>
            <p:ph sz="quarter" idx="13"/>
          </p:nvPr>
        </p:nvSpPr>
        <p:spPr>
          <a:xfrm>
            <a:off x="271654" y="1815192"/>
            <a:ext cx="5430646" cy="4835396"/>
          </a:xfrm>
        </p:spPr>
        <p:txBody>
          <a:bodyPr vert="horz" lIns="91440" tIns="45720" rIns="91440" bIns="45720" rtlCol="0" anchor="t">
            <a:normAutofit fontScale="85000" lnSpcReduction="10000"/>
          </a:bodyPr>
          <a:lstStyle/>
          <a:p>
            <a:pPr marL="0" indent="0">
              <a:spcBef>
                <a:spcPts val="0"/>
              </a:spcBef>
              <a:buNone/>
            </a:pPr>
            <a:r>
              <a:rPr lang="en-US" sz="2800" dirty="0">
                <a:solidFill>
                  <a:schemeClr val="tx1"/>
                </a:solidFill>
              </a:rPr>
              <a:t> </a:t>
            </a:r>
            <a:r>
              <a:rPr lang="en-US" sz="2800" b="1" dirty="0">
                <a:solidFill>
                  <a:schemeClr val="tx1"/>
                </a:solidFill>
              </a:rPr>
              <a:t>Working Together for Student Success - </a:t>
            </a:r>
            <a:endParaRPr lang="en-US" sz="2800" b="1" dirty="0">
              <a:solidFill>
                <a:schemeClr val="tx1"/>
              </a:solidFill>
              <a:ea typeface="+mn-lt"/>
              <a:cs typeface="+mn-lt"/>
            </a:endParaRPr>
          </a:p>
          <a:p>
            <a:pPr>
              <a:spcBef>
                <a:spcPts val="0"/>
              </a:spcBef>
            </a:pPr>
            <a:endParaRPr lang="en-US" sz="2800" dirty="0">
              <a:solidFill>
                <a:schemeClr val="tx1"/>
              </a:solidFill>
            </a:endParaRPr>
          </a:p>
          <a:p>
            <a:pPr>
              <a:spcBef>
                <a:spcPts val="0"/>
              </a:spcBef>
            </a:pPr>
            <a:r>
              <a:rPr lang="en-US" sz="2800" dirty="0">
                <a:solidFill>
                  <a:schemeClr val="tx1"/>
                </a:solidFill>
              </a:rPr>
              <a:t>Review Title I Parent-School-Student Compact</a:t>
            </a:r>
          </a:p>
          <a:p>
            <a:pPr>
              <a:spcBef>
                <a:spcPts val="0"/>
              </a:spcBef>
            </a:pPr>
            <a:endParaRPr lang="en-US" sz="2800" dirty="0">
              <a:solidFill>
                <a:schemeClr val="tx1"/>
              </a:solidFill>
              <a:ea typeface="+mn-lt"/>
              <a:cs typeface="+mn-lt"/>
            </a:endParaRPr>
          </a:p>
          <a:p>
            <a:pPr>
              <a:spcBef>
                <a:spcPts val="0"/>
              </a:spcBef>
            </a:pPr>
            <a:r>
              <a:rPr lang="en-US" sz="2800" dirty="0">
                <a:solidFill>
                  <a:schemeClr val="tx1"/>
                </a:solidFill>
              </a:rPr>
              <a:t>Pinellas County Schools Parent and Family Engagement Plan (PFEP)</a:t>
            </a:r>
            <a:endParaRPr lang="en-US" sz="2800" dirty="0">
              <a:solidFill>
                <a:schemeClr val="tx1"/>
              </a:solidFill>
              <a:ea typeface="+mn-lt"/>
              <a:cs typeface="+mn-lt"/>
            </a:endParaRPr>
          </a:p>
          <a:p>
            <a:pPr>
              <a:spcBef>
                <a:spcPts val="0"/>
              </a:spcBef>
            </a:pPr>
            <a:r>
              <a:rPr lang="en-US" sz="2800" dirty="0">
                <a:solidFill>
                  <a:schemeClr val="tx1"/>
                </a:solidFill>
              </a:rPr>
              <a:t>Parent Advisory Council (PAC) Rep Needed</a:t>
            </a:r>
          </a:p>
          <a:p>
            <a:pPr>
              <a:spcBef>
                <a:spcPts val="0"/>
              </a:spcBef>
            </a:pPr>
            <a:endParaRPr lang="en-US" sz="2800" dirty="0">
              <a:solidFill>
                <a:schemeClr val="tx1"/>
              </a:solidFill>
              <a:ea typeface="+mn-lt"/>
              <a:cs typeface="+mn-lt"/>
            </a:endParaRPr>
          </a:p>
          <a:p>
            <a:pPr marL="0" indent="0">
              <a:spcBef>
                <a:spcPts val="0"/>
              </a:spcBef>
              <a:buNone/>
            </a:pPr>
            <a:r>
              <a:rPr lang="en-US" sz="2800" b="1" dirty="0">
                <a:solidFill>
                  <a:schemeClr val="tx1"/>
                </a:solidFill>
                <a:ea typeface="+mn-lt"/>
                <a:cs typeface="+mn-lt"/>
              </a:rPr>
              <a:t>Ms. Richards</a:t>
            </a:r>
            <a:endParaRPr lang="en-US" sz="2800" dirty="0">
              <a:solidFill>
                <a:schemeClr val="tx1"/>
              </a:solidFill>
              <a:ea typeface="+mn-lt"/>
              <a:cs typeface="+mn-lt"/>
            </a:endParaRPr>
          </a:p>
          <a:p>
            <a:pPr>
              <a:spcBef>
                <a:spcPts val="0"/>
              </a:spcBef>
            </a:pPr>
            <a:r>
              <a:rPr lang="en-US" sz="2800" dirty="0">
                <a:solidFill>
                  <a:schemeClr val="tx1"/>
                </a:solidFill>
              </a:rPr>
              <a:t>Standards</a:t>
            </a:r>
            <a:endParaRPr lang="en-US" sz="2800" dirty="0">
              <a:solidFill>
                <a:schemeClr val="tx1"/>
              </a:solidFill>
              <a:ea typeface="+mn-lt"/>
              <a:cs typeface="+mn-lt"/>
            </a:endParaRPr>
          </a:p>
          <a:p>
            <a:pPr>
              <a:spcBef>
                <a:spcPts val="0"/>
              </a:spcBef>
            </a:pPr>
            <a:r>
              <a:rPr lang="en-US" sz="2800" dirty="0">
                <a:solidFill>
                  <a:schemeClr val="tx1"/>
                </a:solidFill>
              </a:rPr>
              <a:t>Curriculum </a:t>
            </a:r>
            <a:endParaRPr lang="en-US" sz="2800" dirty="0">
              <a:solidFill>
                <a:schemeClr val="tx1"/>
              </a:solidFill>
              <a:ea typeface="+mn-lt"/>
              <a:cs typeface="+mn-lt"/>
            </a:endParaRPr>
          </a:p>
          <a:p>
            <a:pPr>
              <a:spcBef>
                <a:spcPts val="0"/>
              </a:spcBef>
            </a:pPr>
            <a:r>
              <a:rPr lang="en-US" sz="2800" dirty="0">
                <a:solidFill>
                  <a:schemeClr val="tx1"/>
                </a:solidFill>
              </a:rPr>
              <a:t>Assessments </a:t>
            </a:r>
            <a:endParaRPr lang="en-US" sz="2800" dirty="0">
              <a:solidFill>
                <a:schemeClr val="tx1"/>
              </a:solidFill>
              <a:ea typeface="+mn-lt"/>
              <a:cs typeface="+mn-lt"/>
            </a:endParaRPr>
          </a:p>
          <a:p>
            <a:pPr marL="0" indent="0">
              <a:spcBef>
                <a:spcPts val="0"/>
              </a:spcBef>
              <a:buNone/>
            </a:pPr>
            <a:endParaRPr lang="en-US" dirty="0">
              <a:solidFill>
                <a:schemeClr val="tx1"/>
              </a:solidFill>
              <a:ea typeface="+mn-lt"/>
              <a:cs typeface="+mn-lt"/>
            </a:endParaRPr>
          </a:p>
          <a:p>
            <a:endParaRPr lang="en-US" dirty="0"/>
          </a:p>
        </p:txBody>
      </p:sp>
      <p:sp>
        <p:nvSpPr>
          <p:cNvPr id="4" name="Content Placeholder 3">
            <a:extLst>
              <a:ext uri="{FF2B5EF4-FFF2-40B4-BE49-F238E27FC236}">
                <a16:creationId xmlns:a16="http://schemas.microsoft.com/office/drawing/2014/main" id="{7968A979-E4A6-4497-88A3-87B5F1DDBE61}"/>
              </a:ext>
            </a:extLst>
          </p:cNvPr>
          <p:cNvSpPr>
            <a:spLocks noGrp="1"/>
          </p:cNvSpPr>
          <p:nvPr>
            <p:ph sz="quarter" idx="14"/>
          </p:nvPr>
        </p:nvSpPr>
        <p:spPr>
          <a:xfrm>
            <a:off x="4654152" y="1815192"/>
            <a:ext cx="4038192" cy="4158288"/>
          </a:xfrm>
        </p:spPr>
        <p:txBody>
          <a:bodyPr vert="horz" lIns="91440" tIns="45720" rIns="91440" bIns="45720" rtlCol="0" anchor="t">
            <a:normAutofit/>
          </a:bodyPr>
          <a:lstStyle/>
          <a:p>
            <a:pPr marL="0" indent="0">
              <a:spcBef>
                <a:spcPts val="0"/>
              </a:spcBef>
              <a:buNone/>
            </a:pPr>
            <a:endParaRPr lang="en-US" dirty="0">
              <a:ea typeface="+mn-lt"/>
              <a:cs typeface="+mn-lt"/>
            </a:endParaRPr>
          </a:p>
          <a:p>
            <a:pPr marL="0" indent="0">
              <a:buNone/>
            </a:pPr>
            <a:endParaRPr lang="en-US" dirty="0"/>
          </a:p>
        </p:txBody>
      </p:sp>
      <p:sp>
        <p:nvSpPr>
          <p:cNvPr id="5" name="TextBox 1">
            <a:extLst>
              <a:ext uri="{FF2B5EF4-FFF2-40B4-BE49-F238E27FC236}">
                <a16:creationId xmlns:a16="http://schemas.microsoft.com/office/drawing/2014/main" id="{F9250389-A0B2-4673-9542-572331B28F87}"/>
              </a:ext>
            </a:extLst>
          </p:cNvPr>
          <p:cNvSpPr txBox="1"/>
          <p:nvPr/>
        </p:nvSpPr>
        <p:spPr>
          <a:xfrm>
            <a:off x="620711" y="5973480"/>
            <a:ext cx="8026200"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a:p>
          <a:p>
            <a:endParaRPr lang="en-US" dirty="0">
              <a:cs typeface="Calibri"/>
            </a:endParaRPr>
          </a:p>
        </p:txBody>
      </p:sp>
      <p:pic>
        <p:nvPicPr>
          <p:cNvPr id="9" name="Picture 8" descr="A picture containing child, person, child, young&#10;&#10;Description automatically generated">
            <a:extLst>
              <a:ext uri="{FF2B5EF4-FFF2-40B4-BE49-F238E27FC236}">
                <a16:creationId xmlns:a16="http://schemas.microsoft.com/office/drawing/2014/main" id="{E1AB55A1-AF68-422E-8597-3A5F2964F2E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0972" r="21250" b="16667"/>
          <a:stretch/>
        </p:blipFill>
        <p:spPr>
          <a:xfrm>
            <a:off x="5585770" y="2692400"/>
            <a:ext cx="2935830" cy="3840480"/>
          </a:xfrm>
          <a:prstGeom prst="rect">
            <a:avLst/>
          </a:prstGeom>
        </p:spPr>
      </p:pic>
    </p:spTree>
    <p:extLst>
      <p:ext uri="{BB962C8B-B14F-4D97-AF65-F5344CB8AC3E}">
        <p14:creationId xmlns:p14="http://schemas.microsoft.com/office/powerpoint/2010/main" val="329703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252728"/>
          </a:xfrm>
        </p:spPr>
        <p:txBody>
          <a:bodyPr anchor="ctr">
            <a:normAutofit/>
          </a:bodyPr>
          <a:lstStyle/>
          <a:p>
            <a:r>
              <a:rPr lang="en-US" dirty="0"/>
              <a:t>About Title I</a:t>
            </a:r>
          </a:p>
        </p:txBody>
      </p:sp>
      <p:sp>
        <p:nvSpPr>
          <p:cNvPr id="2" name="Content Placeholder 1"/>
          <p:cNvSpPr>
            <a:spLocks noGrp="1"/>
          </p:cNvSpPr>
          <p:nvPr>
            <p:ph sz="quarter" idx="13"/>
          </p:nvPr>
        </p:nvSpPr>
        <p:spPr>
          <a:xfrm>
            <a:off x="332865" y="1979706"/>
            <a:ext cx="4239135" cy="4539966"/>
          </a:xfrm>
        </p:spPr>
        <p:txBody>
          <a:bodyPr vert="horz" lIns="91440" tIns="45720" rIns="91440" bIns="45720" rtlCol="0" anchor="t">
            <a:noAutofit/>
          </a:bodyPr>
          <a:lstStyle/>
          <a:p>
            <a:pPr>
              <a:lnSpc>
                <a:spcPct val="90000"/>
              </a:lnSpc>
            </a:pPr>
            <a:r>
              <a:rPr lang="en-US" sz="1800" b="1" dirty="0"/>
              <a:t>Title I is the largest federal assistance program for our nation’s schools.</a:t>
            </a:r>
          </a:p>
          <a:p>
            <a:pPr>
              <a:lnSpc>
                <a:spcPct val="90000"/>
              </a:lnSpc>
            </a:pPr>
            <a:endParaRPr lang="en-US" sz="1800" b="1" dirty="0"/>
          </a:p>
          <a:p>
            <a:pPr>
              <a:lnSpc>
                <a:spcPct val="90000"/>
              </a:lnSpc>
            </a:pPr>
            <a:r>
              <a:rPr lang="en-US" sz="1800" b="1" dirty="0"/>
              <a:t>The goal of Title I is a higher quality of education for every child. Its purpose is to address the academic needs of students and to assist them in meeting their state’s academic standards.</a:t>
            </a:r>
          </a:p>
          <a:p>
            <a:pPr>
              <a:lnSpc>
                <a:spcPct val="90000"/>
              </a:lnSpc>
            </a:pPr>
            <a:endParaRPr lang="en-US" sz="1800" b="1" dirty="0"/>
          </a:p>
          <a:p>
            <a:pPr>
              <a:lnSpc>
                <a:spcPct val="90000"/>
              </a:lnSpc>
            </a:pPr>
            <a:r>
              <a:rPr lang="en-US" sz="1800" b="1" dirty="0"/>
              <a:t>The program serves millions of children in public elementary and secondary schools each year including eligible students in non-public schools. </a:t>
            </a:r>
            <a:r>
              <a:rPr lang="en-US" sz="1800" b="1" dirty="0">
                <a:ea typeface="+mn-lt"/>
                <a:cs typeface="+mn-lt"/>
              </a:rPr>
              <a:t>The program serves 75 schools in Pinellas County including eligible students in 34 non-public schools.</a:t>
            </a:r>
            <a:endParaRPr lang="en-US" sz="1800" b="1" dirty="0"/>
          </a:p>
          <a:p>
            <a:pPr>
              <a:lnSpc>
                <a:spcPct val="90000"/>
              </a:lnSpc>
            </a:pPr>
            <a:endParaRPr lang="en-US" sz="1500" b="1" dirty="0"/>
          </a:p>
          <a:p>
            <a:pPr>
              <a:lnSpc>
                <a:spcPct val="90000"/>
              </a:lnSpc>
            </a:pPr>
            <a:endParaRPr lang="en-US" sz="1500" dirty="0"/>
          </a:p>
        </p:txBody>
      </p:sp>
      <p:pic>
        <p:nvPicPr>
          <p:cNvPr id="6" name="Picture 5">
            <a:extLst>
              <a:ext uri="{FF2B5EF4-FFF2-40B4-BE49-F238E27FC236}">
                <a16:creationId xmlns:a16="http://schemas.microsoft.com/office/drawing/2014/main" id="{CAA46B92-DB82-46AB-B841-9AD9D9A6A2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31350" y="2848356"/>
            <a:ext cx="2674991" cy="3566160"/>
          </a:xfrm>
          <a:prstGeom prst="rect">
            <a:avLst/>
          </a:prstGeom>
        </p:spPr>
      </p:pic>
    </p:spTree>
    <p:extLst>
      <p:ext uri="{BB962C8B-B14F-4D97-AF65-F5344CB8AC3E}">
        <p14:creationId xmlns:p14="http://schemas.microsoft.com/office/powerpoint/2010/main" val="127163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Title I Schoolwide Planning</a:t>
            </a:r>
          </a:p>
        </p:txBody>
      </p:sp>
      <p:sp>
        <p:nvSpPr>
          <p:cNvPr id="3" name="Content Placeholder 2">
            <a:extLst>
              <a:ext uri="{FF2B5EF4-FFF2-40B4-BE49-F238E27FC236}">
                <a16:creationId xmlns:a16="http://schemas.microsoft.com/office/drawing/2014/main" id="{849902CE-1289-4D0F-828C-EF3C43C0B808}"/>
              </a:ext>
            </a:extLst>
          </p:cNvPr>
          <p:cNvSpPr>
            <a:spLocks noGrp="1"/>
          </p:cNvSpPr>
          <p:nvPr>
            <p:ph sz="quarter" idx="13"/>
          </p:nvPr>
        </p:nvSpPr>
        <p:spPr>
          <a:xfrm>
            <a:off x="457200" y="2285454"/>
            <a:ext cx="4097794" cy="4234218"/>
          </a:xfrm>
        </p:spPr>
        <p:txBody>
          <a:bodyPr>
            <a:normAutofit fontScale="25000" lnSpcReduction="20000"/>
          </a:bodyPr>
          <a:lstStyle/>
          <a:p>
            <a:r>
              <a:rPr lang="en-US" sz="8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Input from school, family, and community members determine how Title I funds are used based on a needs assessment. </a:t>
            </a:r>
          </a:p>
          <a:p>
            <a:endParaRPr lang="en-US" sz="8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8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our in-person meetings/trainings and complete surveys to provide input on Title I funding.</a:t>
            </a:r>
          </a:p>
          <a:p>
            <a:endParaRPr lang="en-US" sz="8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80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r>
              <a:rPr lang="en-US" sz="72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endParaRPr lang="en-US" sz="64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3078" name="Picture 6" descr="4 Tips to Simplify Strategic Planning For Your Board - Create ...">
            <a:extLst>
              <a:ext uri="{FF2B5EF4-FFF2-40B4-BE49-F238E27FC236}">
                <a16:creationId xmlns:a16="http://schemas.microsoft.com/office/drawing/2014/main" id="{A4BC60E1-DE24-409C-A6A1-A9A4922BED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10104" y="2876004"/>
            <a:ext cx="3522770" cy="277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9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500"/>
            <a:ext cx="8368748" cy="3869870"/>
          </a:xfrm>
        </p:spPr>
        <p:txBody>
          <a:bodyPr vert="horz" lIns="91440" tIns="45720" rIns="91440" bIns="45720" rtlCol="0" anchor="t">
            <a:normAutofit/>
          </a:bodyPr>
          <a:lstStyle/>
          <a:p>
            <a:pPr marL="0" indent="0">
              <a:buNone/>
            </a:pPr>
            <a:r>
              <a:rPr lang="en-US" dirty="0">
                <a:solidFill>
                  <a:schemeClr val="tx1"/>
                </a:solidFill>
                <a:latin typeface="Nirmala UI Semilight"/>
                <a:ea typeface="Nirmala UI Semilight" panose="020B0402040204020203" pitchFamily="34" charset="0"/>
                <a:cs typeface="Nirmala UI Semilight"/>
              </a:rPr>
              <a:t>Woodlawn Elementary is provided funds to pay for supplemental resources and programs for increased student achievement. </a:t>
            </a:r>
          </a:p>
          <a:p>
            <a:pPr marL="0" indent="0">
              <a:buNone/>
            </a:pPr>
            <a:endParaRPr lang="en-US" dirty="0">
              <a:solidFill>
                <a:schemeClr val="tx1"/>
              </a:solidFill>
              <a:latin typeface="Nirmala UI Semilight"/>
              <a:ea typeface="Nirmala UI Semilight" panose="020B0402040204020203" pitchFamily="34" charset="0"/>
              <a:cs typeface="Nirmala UI Semilight"/>
            </a:endParaRPr>
          </a:p>
          <a:p>
            <a:pPr marL="0" indent="0">
              <a:buNone/>
            </a:pPr>
            <a:r>
              <a:rPr lang="en-US" dirty="0">
                <a:solidFill>
                  <a:schemeClr val="tx1"/>
                </a:solidFill>
                <a:latin typeface="Nirmala UI Semilight"/>
                <a:ea typeface="Nirmala UI Semilight" panose="020B0402040204020203" pitchFamily="34" charset="0"/>
                <a:cs typeface="Nirmala UI Semilight"/>
              </a:rPr>
              <a:t>Total Allocation $141,000.00</a:t>
            </a:r>
          </a:p>
          <a:p>
            <a:pPr marL="0" indent="0">
              <a:buNone/>
            </a:pPr>
            <a:endParaRPr lang="en-US" sz="2100" dirty="0">
              <a:solidFill>
                <a:schemeClr val="tx1"/>
              </a:solidFill>
              <a:latin typeface="Nirmala UI Semilight"/>
              <a:ea typeface="Nirmala UI Semilight" panose="020B0402040204020203" pitchFamily="34" charset="0"/>
              <a:cs typeface="Nirmala UI Semilight"/>
            </a:endParaRPr>
          </a:p>
          <a:p>
            <a:pPr marL="0" indent="0">
              <a:buNone/>
            </a:pPr>
            <a:endParaRPr lang="en-US" sz="2100" dirty="0">
              <a:solidFill>
                <a:schemeClr val="tx1"/>
              </a:solidFill>
              <a:latin typeface="Nirmala UI Semilight"/>
              <a:ea typeface="Nirmala UI Semilight" panose="020B0402040204020203" pitchFamily="34" charset="0"/>
              <a:cs typeface="Nirmala UI Semilight"/>
            </a:endParaRPr>
          </a:p>
          <a:p>
            <a:pPr marL="0" indent="0">
              <a:buNone/>
            </a:pPr>
            <a:endParaRPr lang="en-US" sz="2100" dirty="0">
              <a:solidFill>
                <a:schemeClr val="tx1"/>
              </a:solidFill>
              <a:latin typeface="Nirmala UI Semilight"/>
              <a:ea typeface="Nirmala UI Semilight" panose="020B0402040204020203" pitchFamily="34" charset="0"/>
              <a:cs typeface="Nirmala UI Semilight" panose="020B0402040204020203" pitchFamily="34" charset="0"/>
            </a:endParaRPr>
          </a:p>
        </p:txBody>
      </p:sp>
      <p:sp>
        <p:nvSpPr>
          <p:cNvPr id="3" name="Title 2"/>
          <p:cNvSpPr>
            <a:spLocks noGrp="1"/>
          </p:cNvSpPr>
          <p:nvPr>
            <p:ph type="title"/>
          </p:nvPr>
        </p:nvSpPr>
        <p:spPr/>
        <p:txBody>
          <a:bodyPr/>
          <a:lstStyle/>
          <a:p>
            <a:r>
              <a:rPr lang="en-US" dirty="0"/>
              <a:t>     Title I Schoolwide Budget</a:t>
            </a:r>
          </a:p>
        </p:txBody>
      </p:sp>
      <p:pic>
        <p:nvPicPr>
          <p:cNvPr id="4" name="Graphic 3" descr="Money">
            <a:extLst>
              <a:ext uri="{FF2B5EF4-FFF2-40B4-BE49-F238E27FC236}">
                <a16:creationId xmlns:a16="http://schemas.microsoft.com/office/drawing/2014/main" id="{C4B08B1C-EDF4-4C46-B35B-E2116AAEE6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832" y="411239"/>
            <a:ext cx="914400" cy="914400"/>
          </a:xfrm>
          <a:prstGeom prst="rect">
            <a:avLst/>
          </a:prstGeom>
        </p:spPr>
      </p:pic>
      <p:pic>
        <p:nvPicPr>
          <p:cNvPr id="6" name="Picture 5">
            <a:extLst>
              <a:ext uri="{FF2B5EF4-FFF2-40B4-BE49-F238E27FC236}">
                <a16:creationId xmlns:a16="http://schemas.microsoft.com/office/drawing/2014/main" id="{F3F80276-7A90-420A-9117-9DFE46D70AB2}"/>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11655" r="18187"/>
          <a:stretch/>
        </p:blipFill>
        <p:spPr>
          <a:xfrm rot="5400000">
            <a:off x="5468620" y="3608070"/>
            <a:ext cx="2908300" cy="3108960"/>
          </a:xfrm>
          <a:prstGeom prst="rect">
            <a:avLst/>
          </a:prstGeom>
        </p:spPr>
      </p:pic>
    </p:spTree>
    <p:extLst>
      <p:ext uri="{BB962C8B-B14F-4D97-AF65-F5344CB8AC3E}">
        <p14:creationId xmlns:p14="http://schemas.microsoft.com/office/powerpoint/2010/main" val="346442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Title I Programs Provide Supplemental Support</a:t>
            </a:r>
            <a:endParaRPr lang="en-US" dirty="0"/>
          </a:p>
        </p:txBody>
      </p:sp>
      <p:sp>
        <p:nvSpPr>
          <p:cNvPr id="3" name="Content Placeholder 2"/>
          <p:cNvSpPr>
            <a:spLocks noGrp="1"/>
          </p:cNvSpPr>
          <p:nvPr>
            <p:ph sz="quarter" idx="13"/>
          </p:nvPr>
        </p:nvSpPr>
        <p:spPr>
          <a:xfrm>
            <a:off x="291811" y="2070803"/>
            <a:ext cx="5605029" cy="4448869"/>
          </a:xfrm>
        </p:spPr>
        <p:txBody>
          <a:bodyPr vert="horz" lIns="91440" tIns="45720" rIns="91440" bIns="45720" rtlCol="0" anchor="t">
            <a:noAutofit/>
          </a:bodyPr>
          <a:lstStyle/>
          <a:p>
            <a:pPr marL="0" indent="0">
              <a:buNone/>
            </a:pPr>
            <a:r>
              <a:rPr lang="en-US" sz="2000" b="1" dirty="0">
                <a:solidFill>
                  <a:srgbClr val="000000"/>
                </a:solidFill>
                <a:latin typeface="Nirmala UI Semilight"/>
                <a:cs typeface="Arial"/>
              </a:rPr>
              <a:t>* Community &amp; Family Liaison </a:t>
            </a:r>
          </a:p>
          <a:p>
            <a:pPr marL="0" indent="0">
              <a:buNone/>
            </a:pPr>
            <a:r>
              <a:rPr lang="en-US" sz="2000" b="1" dirty="0">
                <a:solidFill>
                  <a:srgbClr val="000000"/>
                </a:solidFill>
                <a:latin typeface="Nirmala UI Semilight"/>
                <a:cs typeface="Arial"/>
              </a:rPr>
              <a:t>* * MTSS Coach</a:t>
            </a:r>
          </a:p>
          <a:p>
            <a:pPr marL="0" indent="0">
              <a:buNone/>
            </a:pPr>
            <a:r>
              <a:rPr lang="en-US" sz="2000" b="1" dirty="0">
                <a:solidFill>
                  <a:srgbClr val="000000"/>
                </a:solidFill>
                <a:latin typeface="Nirmala UI Semilight"/>
                <a:cs typeface="Arial"/>
              </a:rPr>
              <a:t>* Reading Recovery Teachers</a:t>
            </a:r>
          </a:p>
          <a:p>
            <a:r>
              <a:rPr lang="en-US" sz="2000" b="1" dirty="0">
                <a:solidFill>
                  <a:schemeClr val="tx1"/>
                </a:solidFill>
                <a:latin typeface="Nirmala UI Semilight"/>
                <a:cs typeface="Nirmala UI Semilight"/>
              </a:rPr>
              <a:t>Extended Learning Opportunities (before and/or after school programs)</a:t>
            </a:r>
            <a:endParaRPr lang="en-US" sz="2000" b="1" dirty="0">
              <a:solidFill>
                <a:schemeClr val="tx1"/>
              </a:solidFill>
            </a:endParaRPr>
          </a:p>
          <a:p>
            <a:r>
              <a:rPr lang="en-US" sz="2000" b="1" dirty="0">
                <a:solidFill>
                  <a:schemeClr val="tx1"/>
                </a:solidFill>
                <a:latin typeface="Nirmala UI Semilight"/>
                <a:cs typeface="Nirmala UI Semilight"/>
              </a:rPr>
              <a:t>Parent and Family Engagement Resources </a:t>
            </a:r>
          </a:p>
          <a:p>
            <a:pPr marL="0" indent="0">
              <a:buNone/>
            </a:pPr>
            <a:r>
              <a:rPr lang="en-US" sz="2000" b="1" dirty="0">
                <a:solidFill>
                  <a:schemeClr val="tx1"/>
                </a:solidFill>
                <a:latin typeface="Nirmala UI Semilight"/>
                <a:cs typeface="Nirmala UI Semilight"/>
              </a:rPr>
              <a:t>     and Training Workshops </a:t>
            </a:r>
            <a:endParaRPr lang="en-US" sz="2000" b="1" dirty="0">
              <a:solidFill>
                <a:schemeClr val="tx1"/>
              </a:solidFill>
            </a:endParaRPr>
          </a:p>
          <a:p>
            <a:r>
              <a:rPr lang="en-US" sz="2000" b="1" dirty="0">
                <a:solidFill>
                  <a:schemeClr val="tx1"/>
                </a:solidFill>
                <a:latin typeface="Nirmala UI Semilight"/>
                <a:cs typeface="Nirmala UI Semilight"/>
              </a:rPr>
              <a:t>Audit Box – Ashley Digregorio</a:t>
            </a:r>
          </a:p>
          <a:p>
            <a:r>
              <a:rPr lang="en-US" sz="2000" b="1" dirty="0">
                <a:solidFill>
                  <a:schemeClr val="tx1"/>
                </a:solidFill>
                <a:latin typeface="Nirmala UI Semilight"/>
                <a:cs typeface="Nirmala UI Semilight"/>
              </a:rPr>
              <a:t>Supplemental teaching materials, equipment, and technology</a:t>
            </a:r>
            <a:endParaRPr lang="en-US" sz="2000" b="1" dirty="0">
              <a:solidFill>
                <a:schemeClr val="tx1"/>
              </a:solidFill>
            </a:endParaRPr>
          </a:p>
          <a:p>
            <a:endParaRPr lang="en-US" sz="1800" dirty="0"/>
          </a:p>
        </p:txBody>
      </p:sp>
      <p:pic>
        <p:nvPicPr>
          <p:cNvPr id="6" name="Content Placeholder 5">
            <a:extLst>
              <a:ext uri="{FF2B5EF4-FFF2-40B4-BE49-F238E27FC236}">
                <a16:creationId xmlns:a16="http://schemas.microsoft.com/office/drawing/2014/main" id="{8ED74ED6-4BB4-47D0-B191-765D7056EA70}"/>
              </a:ext>
            </a:extLst>
          </p:cNvPr>
          <p:cNvPicPr>
            <a:picLocks noGrp="1" noChangeAspect="1"/>
          </p:cNvPicPr>
          <p:nvPr>
            <p:ph sz="quarter" idx="14"/>
          </p:nvPr>
        </p:nvPicPr>
        <p:blipFill>
          <a:blip r:embed="rId3" cstate="email">
            <a:extLst>
              <a:ext uri="{28A0092B-C50C-407E-A947-70E740481C1C}">
                <a14:useLocalDpi xmlns:a14="http://schemas.microsoft.com/office/drawing/2010/main" val="0"/>
              </a:ext>
            </a:extLst>
          </a:blip>
          <a:stretch>
            <a:fillRect/>
          </a:stretch>
        </p:blipFill>
        <p:spPr>
          <a:xfrm>
            <a:off x="5683394" y="2913380"/>
            <a:ext cx="3168795" cy="2377440"/>
          </a:xfrm>
        </p:spPr>
      </p:pic>
    </p:spTree>
    <p:extLst>
      <p:ext uri="{BB962C8B-B14F-4D97-AF65-F5344CB8AC3E}">
        <p14:creationId xmlns:p14="http://schemas.microsoft.com/office/powerpoint/2010/main" val="346229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31796"/>
            <a:ext cx="8521148" cy="3887875"/>
          </a:xfrm>
        </p:spPr>
        <p:txBody>
          <a:bodyPr vert="horz" lIns="91440" tIns="45720" rIns="91440" bIns="45720" rtlCol="0" anchor="t">
            <a:normAutofit/>
          </a:bodyPr>
          <a:lstStyle/>
          <a:p>
            <a:pPr marL="0" indent="0">
              <a:buNone/>
            </a:pPr>
            <a:r>
              <a:rPr lang="en-US" sz="2100" b="1" dirty="0">
                <a:solidFill>
                  <a:schemeClr val="tx1"/>
                </a:solidFill>
                <a:latin typeface="Nirmala UI Semilight"/>
                <a:ea typeface="Nirmala UI Semilight" panose="020B0402040204020203" pitchFamily="34" charset="0"/>
                <a:cs typeface="Nirmala UI Semilight"/>
              </a:rPr>
              <a:t>School's Title I Parent &amp; Family Engagement 23-24 Budget</a:t>
            </a:r>
            <a:endParaRPr lang="en-US" sz="2100" b="1" dirty="0">
              <a:solidFill>
                <a:schemeClr val="tx1"/>
              </a:solidFill>
              <a:latin typeface="Nirmala UI Semilight"/>
              <a:ea typeface="Nirmala UI Semilight" panose="020B0402040204020203" pitchFamily="34" charset="0"/>
              <a:cs typeface="Nirmala UI Semilight" panose="020B0402040204020203" pitchFamily="34" charset="0"/>
            </a:endParaRPr>
          </a:p>
          <a:p>
            <a:pPr marL="0" indent="0">
              <a:buNone/>
            </a:pPr>
            <a:r>
              <a:rPr lang="en-US" sz="2100" b="1" dirty="0">
                <a:solidFill>
                  <a:schemeClr val="tx1"/>
                </a:solidFill>
                <a:latin typeface="Nirmala UI Semilight"/>
                <a:ea typeface="Nirmala UI Semilight" panose="020B0402040204020203" pitchFamily="34" charset="0"/>
                <a:cs typeface="Nirmala UI Semilight"/>
              </a:rPr>
              <a:t>100% Family Engagement Resources - Total Allocation $6,699.00</a:t>
            </a:r>
            <a:endParaRPr lang="en-US" sz="2100" b="1" dirty="0">
              <a:solidFill>
                <a:schemeClr val="tx1"/>
              </a:solidFill>
              <a:latin typeface="Nirmala UI Semilight"/>
              <a:ea typeface="Nirmala UI Semilight" panose="020B0402040204020203" pitchFamily="34" charset="0"/>
              <a:cs typeface="Nirmala UI Semilight" panose="020B0402040204020203" pitchFamily="34" charset="0"/>
            </a:endParaRPr>
          </a:p>
          <a:p>
            <a:pPr marL="0" indent="0">
              <a:buNone/>
            </a:pPr>
            <a:r>
              <a:rPr lang="en-US" sz="21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&amp; Family Engagement Plan (PFEP)</a:t>
            </a:r>
          </a:p>
          <a:p>
            <a:pPr marL="0" indent="0">
              <a:buNone/>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3" name="Title 2"/>
          <p:cNvSpPr>
            <a:spLocks noGrp="1"/>
          </p:cNvSpPr>
          <p:nvPr>
            <p:ph type="title"/>
          </p:nvPr>
        </p:nvSpPr>
        <p:spPr/>
        <p:txBody>
          <a:bodyPr/>
          <a:lstStyle/>
          <a:p>
            <a:r>
              <a:rPr lang="en-US" dirty="0"/>
              <a:t>     Title I Schoolwide Budget</a:t>
            </a:r>
          </a:p>
        </p:txBody>
      </p:sp>
      <p:pic>
        <p:nvPicPr>
          <p:cNvPr id="4" name="Graphic 3" descr="Money">
            <a:extLst>
              <a:ext uri="{FF2B5EF4-FFF2-40B4-BE49-F238E27FC236}">
                <a16:creationId xmlns:a16="http://schemas.microsoft.com/office/drawing/2014/main" id="{C4B08B1C-EDF4-4C46-B35B-E2116AAEE6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832" y="411239"/>
            <a:ext cx="914400" cy="914400"/>
          </a:xfrm>
          <a:prstGeom prst="rect">
            <a:avLst/>
          </a:prstGeom>
        </p:spPr>
      </p:pic>
      <p:pic>
        <p:nvPicPr>
          <p:cNvPr id="5" name="Picture 5" descr="A hand of two adults and a kid on top of each other">
            <a:extLst>
              <a:ext uri="{FF2B5EF4-FFF2-40B4-BE49-F238E27FC236}">
                <a16:creationId xmlns:a16="http://schemas.microsoft.com/office/drawing/2014/main" id="{112495A6-5504-478C-A59D-83916F7CBECC}"/>
              </a:ext>
            </a:extLst>
          </p:cNvPr>
          <p:cNvPicPr>
            <a:picLocks noChangeAspect="1"/>
          </p:cNvPicPr>
          <p:nvPr/>
        </p:nvPicPr>
        <p:blipFill>
          <a:blip r:embed="rId5"/>
          <a:stretch>
            <a:fillRect/>
          </a:stretch>
        </p:blipFill>
        <p:spPr>
          <a:xfrm>
            <a:off x="2753139" y="3980622"/>
            <a:ext cx="3873776" cy="2586658"/>
          </a:xfrm>
          <a:prstGeom prst="rect">
            <a:avLst/>
          </a:prstGeom>
        </p:spPr>
      </p:pic>
    </p:spTree>
    <p:extLst>
      <p:ext uri="{BB962C8B-B14F-4D97-AF65-F5344CB8AC3E}">
        <p14:creationId xmlns:p14="http://schemas.microsoft.com/office/powerpoint/2010/main" val="126210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408" y="3081438"/>
            <a:ext cx="4279042" cy="3689013"/>
          </a:xfrm>
        </p:spPr>
        <p:txBody>
          <a:bodyPr>
            <a:normAutofit fontScale="85000" lnSpcReduction="20000"/>
          </a:bodyPr>
          <a:lstStyle/>
          <a:p>
            <a:r>
              <a:rPr lang="en-US" sz="19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provided information on your child’s level of achievement on assessments in Reading/Language Arts, Writing, Mathematics, and Science. </a:t>
            </a:r>
          </a:p>
          <a:p>
            <a:endParaRPr lang="en-US" sz="19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Request and receive information on the qualifications of your child’s teacher and supplemental personnel working with your child.</a:t>
            </a:r>
          </a:p>
          <a:p>
            <a:endParaRPr lang="en-US" sz="19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notified of non-highly qualified or out-of-field teachers at the school. </a:t>
            </a:r>
          </a:p>
          <a:p>
            <a:endParaRPr lang="en-US" sz="19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informed if your child is taught by a non-highly qualified teacher for four or more consecutive weeks.</a:t>
            </a:r>
          </a:p>
          <a:p>
            <a:endParaRPr lang="en-US" dirty="0"/>
          </a:p>
        </p:txBody>
      </p:sp>
      <p:sp>
        <p:nvSpPr>
          <p:cNvPr id="3" name="Title 2"/>
          <p:cNvSpPr>
            <a:spLocks noGrp="1"/>
          </p:cNvSpPr>
          <p:nvPr>
            <p:ph type="title"/>
          </p:nvPr>
        </p:nvSpPr>
        <p:spPr/>
        <p:txBody>
          <a:bodyPr/>
          <a:lstStyle/>
          <a:p>
            <a:r>
              <a:rPr lang="en-US" altLang="en-US" dirty="0"/>
              <a:t>Parent’s Right to Know</a:t>
            </a:r>
            <a:endParaRPr lang="en-US" dirty="0"/>
          </a:p>
        </p:txBody>
      </p:sp>
      <p:sp>
        <p:nvSpPr>
          <p:cNvPr id="5" name="Rectangle 4">
            <a:extLst>
              <a:ext uri="{FF2B5EF4-FFF2-40B4-BE49-F238E27FC236}">
                <a16:creationId xmlns:a16="http://schemas.microsoft.com/office/drawing/2014/main" id="{D1E7D80E-E231-4294-BC97-D1C86C4D05A5}"/>
              </a:ext>
            </a:extLst>
          </p:cNvPr>
          <p:cNvSpPr/>
          <p:nvPr/>
        </p:nvSpPr>
        <p:spPr>
          <a:xfrm>
            <a:off x="267528" y="1911861"/>
            <a:ext cx="4572000" cy="1015663"/>
          </a:xfrm>
          <a:prstGeom prst="rect">
            <a:avLst/>
          </a:prstGeom>
        </p:spPr>
        <p:txBody>
          <a:bodyPr>
            <a:spAutoFit/>
          </a:bodyPr>
          <a:lstStyle/>
          <a:p>
            <a:r>
              <a:rPr lang="en-US" sz="2000" b="1" dirty="0">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Public School, you have the right to… </a:t>
            </a:r>
            <a:endParaRPr lang="en-US" sz="2000" b="1" dirty="0"/>
          </a:p>
        </p:txBody>
      </p:sp>
      <p:pic>
        <p:nvPicPr>
          <p:cNvPr id="7" name="Picture 6">
            <a:extLst>
              <a:ext uri="{FF2B5EF4-FFF2-40B4-BE49-F238E27FC236}">
                <a16:creationId xmlns:a16="http://schemas.microsoft.com/office/drawing/2014/main" id="{19109255-BD20-4F1D-9346-9A91CAC939B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5972" t="26111" r="7361"/>
          <a:stretch/>
        </p:blipFill>
        <p:spPr>
          <a:xfrm>
            <a:off x="4659552" y="2927524"/>
            <a:ext cx="4174616" cy="3017520"/>
          </a:xfrm>
          <a:prstGeom prst="rect">
            <a:avLst/>
          </a:prstGeom>
        </p:spPr>
      </p:pic>
    </p:spTree>
    <p:extLst>
      <p:ext uri="{BB962C8B-B14F-4D97-AF65-F5344CB8AC3E}">
        <p14:creationId xmlns:p14="http://schemas.microsoft.com/office/powerpoint/2010/main" val="2978404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03">
      <a:dk1>
        <a:sysClr val="windowText" lastClr="000000"/>
      </a:dk1>
      <a:lt1>
        <a:sysClr val="window" lastClr="FFFFFF"/>
      </a:lt1>
      <a:dk2>
        <a:srgbClr val="44546A"/>
      </a:dk2>
      <a:lt2>
        <a:srgbClr val="E7E6E6"/>
      </a:lt2>
      <a:accent1>
        <a:srgbClr val="233F7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bookType xmlns="a9cd1eb3-0b56-4c07-a8bd-c8f48a267451" xsi:nil="true"/>
    <Leaders xmlns="a9cd1eb3-0b56-4c07-a8bd-c8f48a267451">
      <UserInfo>
        <DisplayName/>
        <AccountId xsi:nil="true"/>
        <AccountType/>
      </UserInfo>
    </Leaders>
    <Member_Groups xmlns="a9cd1eb3-0b56-4c07-a8bd-c8f48a267451">
      <UserInfo>
        <DisplayName/>
        <AccountId xsi:nil="true"/>
        <AccountType/>
      </UserInfo>
    </Member_Groups>
    <Owner xmlns="a9cd1eb3-0b56-4c07-a8bd-c8f48a267451">
      <UserInfo>
        <DisplayName/>
        <AccountId xsi:nil="true"/>
        <AccountType/>
      </UserInfo>
    </Owner>
    <Members xmlns="a9cd1eb3-0b56-4c07-a8bd-c8f48a267451">
      <UserInfo>
        <DisplayName/>
        <AccountId xsi:nil="true"/>
        <AccountType/>
      </UserInfo>
    </Members>
    <FolderType xmlns="a9cd1eb3-0b56-4c07-a8bd-c8f48a267451" xsi:nil="true"/>
    <AppVersion xmlns="a9cd1eb3-0b56-4c07-a8bd-c8f48a267451" xsi:nil="true"/>
    <Has_Leaders_Only_SectionGroup xmlns="a9cd1eb3-0b56-4c07-a8bd-c8f48a267451" xsi:nil="true"/>
    <DefaultSectionNames xmlns="a9cd1eb3-0b56-4c07-a8bd-c8f48a267451" xsi:nil="true"/>
    <Invited_Members xmlns="a9cd1eb3-0b56-4c07-a8bd-c8f48a267451" xsi:nil="true"/>
    <Invited_Leaders xmlns="a9cd1eb3-0b56-4c07-a8bd-c8f48a267451" xsi:nil="true"/>
    <Self_Registration_Enabled xmlns="a9cd1eb3-0b56-4c07-a8bd-c8f48a2674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8E9F1EDF49674E9C17573DC5EE9FC5" ma:contentTypeVersion="26" ma:contentTypeDescription="Create a new document." ma:contentTypeScope="" ma:versionID="90937a2008524aff650740f1e819d56f">
  <xsd:schema xmlns:xsd="http://www.w3.org/2001/XMLSchema" xmlns:xs="http://www.w3.org/2001/XMLSchema" xmlns:p="http://schemas.microsoft.com/office/2006/metadata/properties" xmlns:ns3="2742fbcf-1f6c-4e85-b8df-adb3fc7dd01d" xmlns:ns4="a9cd1eb3-0b56-4c07-a8bd-c8f48a267451" targetNamespace="http://schemas.microsoft.com/office/2006/metadata/properties" ma:root="true" ma:fieldsID="10e374d0aee491daa1fbc7af638a7103" ns3:_="" ns4:_="">
    <xsd:import namespace="2742fbcf-1f6c-4e85-b8df-adb3fc7dd01d"/>
    <xsd:import namespace="a9cd1eb3-0b56-4c07-a8bd-c8f48a267451"/>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2fbcf-1f6c-4e85-b8df-adb3fc7dd0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cd1eb3-0b56-4c07-a8bd-c8f48a267451"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Leaders_Only_SectionGroup" ma:index="22" nillable="true" ma:displayName="Has Leaders Only SectionGroup" ma:internalName="Has_Leaders_Only_SectionGroup">
      <xsd:simpleType>
        <xsd:restriction base="dms:Boolea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AutoTags" ma:index="28" nillable="true" ma:displayName="Tags" ma:internalName="MediaServiceAutoTags"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2" nillable="true" ma:displayName="Location" ma:internalName="MediaServiceLocation" ma:readOnly="true">
      <xsd:simpleType>
        <xsd:restriction base="dms:Text"/>
      </xsd:simpleType>
    </xsd:element>
    <xsd:element name="MediaLengthInSeconds" ma:index="3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6E406-2783-46BB-8B38-DEDB0057A60B}">
  <ds:schemaRefs>
    <ds:schemaRef ds:uri="http://schemas.microsoft.com/sharepoint/v3/contenttype/forms"/>
  </ds:schemaRefs>
</ds:datastoreItem>
</file>

<file path=customXml/itemProps2.xml><?xml version="1.0" encoding="utf-8"?>
<ds:datastoreItem xmlns:ds="http://schemas.openxmlformats.org/officeDocument/2006/customXml" ds:itemID="{74D9E4C2-2012-47CA-985F-7C07D7417009}">
  <ds:schemaRefs>
    <ds:schemaRef ds:uri="http://schemas.microsoft.com/office/2006/documentManagement/types"/>
    <ds:schemaRef ds:uri="2742fbcf-1f6c-4e85-b8df-adb3fc7dd01d"/>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a9cd1eb3-0b56-4c07-a8bd-c8f48a267451"/>
    <ds:schemaRef ds:uri="http://www.w3.org/XML/1998/namespace"/>
  </ds:schemaRefs>
</ds:datastoreItem>
</file>

<file path=customXml/itemProps3.xml><?xml version="1.0" encoding="utf-8"?>
<ds:datastoreItem xmlns:ds="http://schemas.openxmlformats.org/officeDocument/2006/customXml" ds:itemID="{EEACE0BA-0EDB-4343-873B-F22FB70B7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2fbcf-1f6c-4e85-b8df-adb3fc7dd01d"/>
    <ds:schemaRef ds:uri="a9cd1eb3-0b56-4c07-a8bd-c8f48a267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2178</Words>
  <Application>Microsoft Office PowerPoint</Application>
  <PresentationFormat>On-screen Show (4:3)</PresentationFormat>
  <Paragraphs>263</Paragraphs>
  <Slides>26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Corbel</vt:lpstr>
      <vt:lpstr>Nirmala UI</vt:lpstr>
      <vt:lpstr>Nirmala UI Semilight</vt:lpstr>
      <vt:lpstr>Open Sans Condensed</vt:lpstr>
      <vt:lpstr>Symbol</vt:lpstr>
      <vt:lpstr>Wingdings 2</vt:lpstr>
      <vt:lpstr>Waveform</vt:lpstr>
      <vt:lpstr>Title I  Annual Parent Meeting</vt:lpstr>
      <vt:lpstr>Title I Annual Meeting Agenda Woodlawn Elementary </vt:lpstr>
      <vt:lpstr>Title I Annual Meeting Agenda Woodlawn Elementary </vt:lpstr>
      <vt:lpstr>About Title I</vt:lpstr>
      <vt:lpstr>  Title I Schoolwide Planning</vt:lpstr>
      <vt:lpstr>     Title I Schoolwide Budget</vt:lpstr>
      <vt:lpstr>Title I Programs Provide Supplemental Support</vt:lpstr>
      <vt:lpstr>     Title I Schoolwide Budget</vt:lpstr>
      <vt:lpstr>Parent’s Right to Know</vt:lpstr>
      <vt:lpstr>Parent’s Right to Know</vt:lpstr>
      <vt:lpstr>Working Together for Student Success</vt:lpstr>
      <vt:lpstr>Parent-School-Student Compact</vt:lpstr>
      <vt:lpstr>Parent and Family Engagement Plan (PFEP)</vt:lpstr>
      <vt:lpstr>Parent Advisory Council (PAC)</vt:lpstr>
      <vt:lpstr>Accountability </vt:lpstr>
      <vt:lpstr>PowerPoint Presentation</vt:lpstr>
      <vt:lpstr>Florida Standards</vt:lpstr>
      <vt:lpstr>School’s Curriculum</vt:lpstr>
      <vt:lpstr>PowerPoint Presentation</vt:lpstr>
      <vt:lpstr>PowerPoint Presentation</vt:lpstr>
      <vt:lpstr>New Assessment: FAST</vt:lpstr>
      <vt:lpstr>  We need your help!   Active Parent Involvement</vt:lpstr>
      <vt:lpstr>  We need your help!   Active Parent Involvement</vt:lpstr>
      <vt:lpstr>Additional Resources</vt:lpstr>
      <vt:lpstr>Complete this Survey</vt:lpstr>
      <vt:lpstr>We appreciate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
  <cp:lastModifiedBy/>
  <cp:revision>258</cp:revision>
  <dcterms:created xsi:type="dcterms:W3CDTF">2020-07-21T20:54:13Z</dcterms:created>
  <dcterms:modified xsi:type="dcterms:W3CDTF">2023-09-27T15:51:47Z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0x010100028E9F1EDF49674E9C17573DC5EE9FC5</vt:lpwstr>
  </property>
</Properties>
</file>